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640" r:id="rId3"/>
    <p:sldId id="661" r:id="rId5"/>
    <p:sldId id="697" r:id="rId6"/>
    <p:sldId id="695" r:id="rId7"/>
    <p:sldId id="696" r:id="rId8"/>
    <p:sldId id="690" r:id="rId9"/>
    <p:sldId id="698" r:id="rId10"/>
    <p:sldId id="691" r:id="rId11"/>
    <p:sldId id="670" r:id="rId12"/>
    <p:sldId id="694" r:id="rId13"/>
    <p:sldId id="692" r:id="rId14"/>
    <p:sldId id="699" r:id="rId15"/>
    <p:sldId id="659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784" userDrawn="1">
          <p15:clr>
            <a:srgbClr val="A4A3A4"/>
          </p15:clr>
        </p15:guide>
        <p15:guide id="3" pos="6768" userDrawn="1">
          <p15:clr>
            <a:srgbClr val="A4A3A4"/>
          </p15:clr>
        </p15:guide>
        <p15:guide id="4" orient="horz" pos="2826" userDrawn="1">
          <p15:clr>
            <a:srgbClr val="A4A3A4"/>
          </p15:clr>
        </p15:guide>
        <p15:guide id="8" pos="469" userDrawn="1">
          <p15:clr>
            <a:srgbClr val="A4A3A4"/>
          </p15:clr>
        </p15:guide>
        <p15:guide id="9" orient="horz" pos="2826" userDrawn="1">
          <p15:clr>
            <a:srgbClr val="A4A3A4"/>
          </p15:clr>
        </p15:guide>
        <p15:guide id="12" orient="horz" pos="1086" userDrawn="1">
          <p15:clr>
            <a:srgbClr val="A4A3A4"/>
          </p15:clr>
        </p15:guide>
        <p15:guide id="13" orient="horz" pos="3612" userDrawn="1">
          <p15:clr>
            <a:srgbClr val="A4A3A4"/>
          </p15:clr>
        </p15:guide>
        <p15:guide id="15" pos="3963" userDrawn="1">
          <p15:clr>
            <a:srgbClr val="A4A3A4"/>
          </p15:clr>
        </p15:guide>
        <p15:guide id="16" pos="3648" userDrawn="1">
          <p15:clr>
            <a:srgbClr val="A4A3A4"/>
          </p15:clr>
        </p15:guide>
        <p15:guide id="17" pos="4044" userDrawn="1">
          <p15:clr>
            <a:srgbClr val="A4A3A4"/>
          </p15:clr>
        </p15:guide>
        <p15:guide id="18" pos="2672" userDrawn="1">
          <p15:clr>
            <a:srgbClr val="A4A3A4"/>
          </p15:clr>
        </p15:guide>
        <p15:guide id="19" pos="4332" userDrawn="1">
          <p15:clr>
            <a:srgbClr val="A4A3A4"/>
          </p15:clr>
        </p15:guide>
        <p15:guide id="20" pos="6350" userDrawn="1">
          <p15:clr>
            <a:srgbClr val="A4A3A4"/>
          </p15:clr>
        </p15:guide>
        <p15:guide id="21" pos="32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B6294"/>
    <a:srgbClr val="455273"/>
    <a:srgbClr val="858DA1"/>
    <a:srgbClr val="000000"/>
    <a:srgbClr val="DCDCDC"/>
    <a:srgbClr val="E24535"/>
    <a:srgbClr val="FCEBCD"/>
    <a:srgbClr val="EBC08E"/>
    <a:srgbClr val="EF4E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1" autoAdjust="0"/>
    <p:restoredTop sz="94151" autoAdjust="0"/>
  </p:normalViewPr>
  <p:slideViewPr>
    <p:cSldViewPr snapToGrid="0" showGuides="1">
      <p:cViewPr varScale="1">
        <p:scale>
          <a:sx n="104" d="100"/>
          <a:sy n="104" d="100"/>
        </p:scale>
        <p:origin x="72" y="132"/>
      </p:cViewPr>
      <p:guideLst>
        <p:guide pos="5784"/>
        <p:guide pos="6768"/>
        <p:guide orient="horz" pos="2826"/>
        <p:guide pos="469"/>
        <p:guide orient="horz" pos="2826"/>
        <p:guide orient="horz" pos="1086"/>
        <p:guide orient="horz" pos="3612"/>
        <p:guide pos="3963"/>
        <p:guide pos="3648"/>
        <p:guide pos="4044"/>
        <p:guide pos="2672"/>
        <p:guide pos="4332"/>
        <p:guide pos="6350"/>
        <p:guide pos="32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-10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67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699EB-6B6F-4303-84E5-698CBBF28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291" r="-2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0469156" y="293375"/>
            <a:ext cx="436422" cy="43642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10941862" y="293375"/>
            <a:ext cx="436422" cy="43642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1414568" y="293375"/>
            <a:ext cx="436422" cy="43642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15"/>
          <p:cNvSpPr txBox="1"/>
          <p:nvPr userDrawn="1"/>
        </p:nvSpPr>
        <p:spPr>
          <a:xfrm>
            <a:off x="11405562" y="369249"/>
            <a:ext cx="454433" cy="284675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fld id="{2EEF1883-7A0E-4F66-9932-E581691AD397}" type="slidenum">
              <a:rPr lang="zh-CN" altLang="en-US" sz="1400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400" b="0" dirty="0">
              <a:solidFill>
                <a:schemeClr val="bg1"/>
              </a:solidFill>
              <a:latin typeface="+mn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0"/>
          <a:stretch>
            <a:fillRect/>
          </a:stretch>
        </p:blipFill>
        <p:spPr>
          <a:xfrm rot="16200000">
            <a:off x="117750" y="-117749"/>
            <a:ext cx="807415" cy="1042914"/>
          </a:xfrm>
          <a:prstGeom prst="rect">
            <a:avLst/>
          </a:prstGeom>
          <a:effectLst>
            <a:outerShdw blurRad="38100" dist="114300" dir="2700000" algn="tl" rotWithShape="0">
              <a:schemeClr val="bg2">
                <a:lumMod val="25000"/>
                <a:alpha val="44000"/>
              </a:schemeClr>
            </a:outerShdw>
          </a:effectLst>
        </p:spPr>
      </p:pic>
    </p:spTree>
  </p:cSld>
  <p:clrMapOvr>
    <a:masterClrMapping/>
  </p:clrMapOvr>
  <p:transition spd="slow" advClick="0" advTm="3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6EBF6-3EEA-4678-886D-0B69D54AC7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39698-3773-4653-811C-69F58EFBAD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microsoft.com/office/2007/relationships/hdphoto" Target="../media/image4.wdp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4" tIns="45718" rIns="91434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4DA96E64-783D-463C-BA44-F5AF67B464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A8C676CA-DACA-4216-AE75-62203F8377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slow" advClick="0" advTm="3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40.xml"/><Relationship Id="rId1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9" Type="http://schemas.openxmlformats.org/officeDocument/2006/relationships/notesSlide" Target="../notesSlides/notesSlide6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57.xml"/><Relationship Id="rId16" Type="http://schemas.openxmlformats.org/officeDocument/2006/relationships/tags" Target="../tags/tag56.xml"/><Relationship Id="rId15" Type="http://schemas.openxmlformats.org/officeDocument/2006/relationships/tags" Target="../tags/tag55.xml"/><Relationship Id="rId14" Type="http://schemas.openxmlformats.org/officeDocument/2006/relationships/tags" Target="../tags/tag54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tags" Target="../tags/tag4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5" Type="http://schemas.openxmlformats.org/officeDocument/2006/relationships/slideLayout" Target="../slideLayouts/slideLayout2.xml"/><Relationship Id="rId14" Type="http://schemas.openxmlformats.org/officeDocument/2006/relationships/themeOverride" Target="../theme/themeOverride2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46450" y="852813"/>
            <a:ext cx="7730850" cy="5152376"/>
            <a:chOff x="4278671" y="557049"/>
            <a:chExt cx="7430109" cy="5152376"/>
          </a:xfrm>
        </p:grpSpPr>
        <p:sp>
          <p:nvSpPr>
            <p:cNvPr id="4" name="矩形 3"/>
            <p:cNvSpPr/>
            <p:nvPr/>
          </p:nvSpPr>
          <p:spPr>
            <a:xfrm>
              <a:off x="4278671" y="557049"/>
              <a:ext cx="7430109" cy="5152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278671" y="557049"/>
              <a:ext cx="1313529" cy="5152376"/>
            </a:xfrm>
            <a:prstGeom prst="rect">
              <a:avLst/>
            </a:prstGeom>
            <a:blipFill rotWithShape="1">
              <a:blip r:embed="rId1"/>
              <a:srcRect/>
              <a:stretch>
                <a:fillRect l="-146801" r="-177319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TextBox 38"/>
          <p:cNvSpPr>
            <a:spLocks noChangeArrowheads="1"/>
          </p:cNvSpPr>
          <p:nvPr/>
        </p:nvSpPr>
        <p:spPr bwMode="auto">
          <a:xfrm>
            <a:off x="2925118" y="5315256"/>
            <a:ext cx="5589625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MindC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areers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59655" y="4483735"/>
            <a:ext cx="3940810" cy="4311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</a:rPr>
              <a:t>打造每个人的数字心灵绿洲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181539" y="852811"/>
            <a:ext cx="3162861" cy="312863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9181539" y="3981449"/>
            <a:ext cx="3162861" cy="20237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25"/>
          <p:cNvSpPr txBox="1"/>
          <p:nvPr/>
        </p:nvSpPr>
        <p:spPr>
          <a:xfrm>
            <a:off x="9492951" y="4902037"/>
            <a:ext cx="2035026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时间：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2025.11.12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492951" y="5275272"/>
            <a:ext cx="1754459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汇报人：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吴志斌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17384" y="1996118"/>
            <a:ext cx="4204335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accent1"/>
                </a:solidFill>
                <a:latin typeface="Impact" panose="020B0806030902050204" pitchFamily="34" charset="0"/>
              </a:rPr>
              <a:t>心屿</a:t>
            </a:r>
            <a:endParaRPr lang="en-US" altLang="zh-CN" sz="4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en-US" altLang="zh-CN" sz="3600" dirty="0">
                <a:solidFill>
                  <a:schemeClr val="accent1"/>
                </a:solidFill>
                <a:latin typeface="Impact" panose="020B0806030902050204" pitchFamily="34" charset="0"/>
              </a:rPr>
              <a:t>—AI</a:t>
            </a:r>
            <a:r>
              <a:rPr lang="zh-CN" altLang="en-US" sz="3600" dirty="0">
                <a:solidFill>
                  <a:schemeClr val="accent1"/>
                </a:solidFill>
                <a:latin typeface="Impact" panose="020B0806030902050204" pitchFamily="34" charset="0"/>
              </a:rPr>
              <a:t>驱动的心理健康</a:t>
            </a:r>
            <a:endParaRPr lang="zh-CN" altLang="en-US" sz="36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zh-CN" altLang="en-US" sz="3600" dirty="0">
                <a:solidFill>
                  <a:schemeClr val="accent1"/>
                </a:solidFill>
                <a:latin typeface="Impact" panose="020B0806030902050204" pitchFamily="34" charset="0"/>
              </a:rPr>
              <a:t>社交支持平台</a:t>
            </a:r>
            <a:endParaRPr lang="zh-CN" altLang="en-US" sz="3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8774" t="5657" r="7884" b="12782"/>
          <a:stretch>
            <a:fillRect/>
          </a:stretch>
        </p:blipFill>
        <p:spPr>
          <a:xfrm>
            <a:off x="9705975" y="1341120"/>
            <a:ext cx="2108835" cy="20643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20000" fill="hold" grpId="0" nodeType="withEffect" p14:presetBounceEnd="7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7" grpId="0"/>
          <p:bldP spid="44" grpId="0" animBg="1"/>
          <p:bldP spid="43" grpId="0" animBg="1"/>
          <p:bldP spid="32" grpId="0"/>
          <p:bldP spid="37" grpId="0"/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2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7" grpId="0"/>
          <p:bldP spid="44" grpId="0" animBg="1"/>
          <p:bldP spid="43" grpId="0" animBg="1"/>
          <p:bldP spid="32" grpId="0"/>
          <p:bldP spid="37" grpId="0"/>
          <p:bldP spid="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3500" y="1422400"/>
            <a:ext cx="12065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角色任务与工作量映射</a:t>
            </a:r>
            <a:endParaRPr lang="en-US" sz="1600" dirty="0"/>
          </a:p>
        </p:txBody>
      </p:sp>
      <p:sp>
        <p:nvSpPr>
          <p:cNvPr id="14" name="Shape 1"/>
          <p:cNvSpPr/>
          <p:nvPr>
            <p:custDataLst>
              <p:tags r:id="rId1"/>
            </p:custDataLst>
          </p:nvPr>
        </p:nvSpPr>
        <p:spPr>
          <a:xfrm>
            <a:off x="254000" y="20828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Text 2"/>
          <p:cNvSpPr/>
          <p:nvPr>
            <p:custDataLst>
              <p:tags r:id="rId2"/>
            </p:custDataLst>
          </p:nvPr>
        </p:nvSpPr>
        <p:spPr>
          <a:xfrm>
            <a:off x="406400" y="2235200"/>
            <a:ext cx="3048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吴志斌 (18%)</a:t>
            </a:r>
            <a:endParaRPr lang="en-US" sz="1600" dirty="0"/>
          </a:p>
        </p:txBody>
      </p:sp>
      <p:sp>
        <p:nvSpPr>
          <p:cNvPr id="16" name="Text 3"/>
          <p:cNvSpPr/>
          <p:nvPr>
            <p:custDataLst>
              <p:tags r:id="rId3"/>
            </p:custDataLst>
          </p:nvPr>
        </p:nvSpPr>
        <p:spPr>
          <a:xfrm>
            <a:off x="3251200" y="2260600"/>
            <a:ext cx="8712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通信协议设计、接口文档编写、数据库设计、服务端开发</a:t>
            </a:r>
            <a:endParaRPr lang="en-US" sz="1600" dirty="0"/>
          </a:p>
        </p:txBody>
      </p:sp>
      <p:sp>
        <p:nvSpPr>
          <p:cNvPr id="17" name="Text 5"/>
          <p:cNvSpPr/>
          <p:nvPr>
            <p:custDataLst>
              <p:tags r:id="rId4"/>
            </p:custDataLst>
          </p:nvPr>
        </p:nvSpPr>
        <p:spPr>
          <a:xfrm>
            <a:off x="406400" y="2997200"/>
            <a:ext cx="3048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连森涛 + 吴昊天 (18%)</a:t>
            </a:r>
            <a:endParaRPr lang="en-US" sz="1600" dirty="0"/>
          </a:p>
        </p:txBody>
      </p:sp>
      <p:sp>
        <p:nvSpPr>
          <p:cNvPr id="18" name="Text 6"/>
          <p:cNvSpPr/>
          <p:nvPr>
            <p:custDataLst>
              <p:tags r:id="rId5"/>
            </p:custDataLst>
          </p:nvPr>
        </p:nvSpPr>
        <p:spPr>
          <a:xfrm>
            <a:off x="3251200" y="3022600"/>
            <a:ext cx="8712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心理测评方案编写、题目设计、项目会议与进度记录</a:t>
            </a:r>
            <a:endParaRPr lang="en-US" sz="1600" dirty="0"/>
          </a:p>
        </p:txBody>
      </p:sp>
      <p:sp>
        <p:nvSpPr>
          <p:cNvPr id="22" name="Text 8"/>
          <p:cNvSpPr/>
          <p:nvPr>
            <p:custDataLst>
              <p:tags r:id="rId6"/>
            </p:custDataLst>
          </p:nvPr>
        </p:nvSpPr>
        <p:spPr>
          <a:xfrm>
            <a:off x="406400" y="3759200"/>
            <a:ext cx="3048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江贤晟 (10%)</a:t>
            </a:r>
            <a:endParaRPr lang="en-US" sz="1600" dirty="0"/>
          </a:p>
        </p:txBody>
      </p:sp>
      <p:sp>
        <p:nvSpPr>
          <p:cNvPr id="26" name="Text 9"/>
          <p:cNvSpPr/>
          <p:nvPr>
            <p:custDataLst>
              <p:tags r:id="rId7"/>
            </p:custDataLst>
          </p:nvPr>
        </p:nvSpPr>
        <p:spPr>
          <a:xfrm>
            <a:off x="3251200" y="3784600"/>
            <a:ext cx="8712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客户端开发 (登录/测评界面)、客户端UI设计</a:t>
            </a:r>
            <a:endParaRPr lang="en-US" sz="1600" dirty="0"/>
          </a:p>
        </p:txBody>
      </p:sp>
      <p:sp>
        <p:nvSpPr>
          <p:cNvPr id="29" name="Shape 10"/>
          <p:cNvSpPr/>
          <p:nvPr>
            <p:custDataLst>
              <p:tags r:id="rId8"/>
            </p:custDataLst>
          </p:nvPr>
        </p:nvSpPr>
        <p:spPr>
          <a:xfrm>
            <a:off x="254000" y="43688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0" name="Text 11"/>
          <p:cNvSpPr/>
          <p:nvPr>
            <p:custDataLst>
              <p:tags r:id="rId9"/>
            </p:custDataLst>
          </p:nvPr>
        </p:nvSpPr>
        <p:spPr>
          <a:xfrm>
            <a:off x="406400" y="4521200"/>
            <a:ext cx="3048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其他成员 (54%)</a:t>
            </a:r>
            <a:endParaRPr lang="en-US" sz="1600" dirty="0"/>
          </a:p>
        </p:txBody>
      </p:sp>
      <p:sp>
        <p:nvSpPr>
          <p:cNvPr id="36" name="Text 12"/>
          <p:cNvSpPr/>
          <p:nvPr>
            <p:custDataLst>
              <p:tags r:id="rId10"/>
            </p:custDataLst>
          </p:nvPr>
        </p:nvSpPr>
        <p:spPr>
          <a:xfrm>
            <a:off x="3251200" y="4546600"/>
            <a:ext cx="8712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动态侧写逻辑、数据库编码、功能调试、UI美化、博客编写、用户测试等</a:t>
            </a:r>
            <a:endParaRPr lang="en-US"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>
            <p:custDataLst>
              <p:tags r:id="rId1"/>
            </p:custDataLst>
          </p:nvPr>
        </p:nvSpPr>
        <p:spPr>
          <a:xfrm>
            <a:off x="762000" y="3505200"/>
            <a:ext cx="10668000" cy="50800"/>
          </a:xfrm>
          <a:custGeom>
            <a:avLst/>
            <a:gdLst/>
            <a:ahLst/>
            <a:cxnLst/>
            <a:rect l="l" t="t" r="r" b="b"/>
            <a:pathLst>
              <a:path w="10668000" h="50800">
                <a:moveTo>
                  <a:pt x="0" y="0"/>
                </a:moveTo>
                <a:lnTo>
                  <a:pt x="10668000" y="0"/>
                </a:lnTo>
                <a:lnTo>
                  <a:pt x="10668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A8D0F5"/>
          </a:solidFill>
        </p:spPr>
      </p:sp>
      <p:sp>
        <p:nvSpPr>
          <p:cNvPr id="9" name="Shape 2"/>
          <p:cNvSpPr/>
          <p:nvPr>
            <p:custDataLst>
              <p:tags r:id="rId2"/>
            </p:custDataLst>
          </p:nvPr>
        </p:nvSpPr>
        <p:spPr>
          <a:xfrm>
            <a:off x="1892300" y="29972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004080"/>
          </a:solidFill>
        </p:spPr>
      </p:sp>
      <p:sp>
        <p:nvSpPr>
          <p:cNvPr id="13" name="Text 3"/>
          <p:cNvSpPr/>
          <p:nvPr>
            <p:custDataLst>
              <p:tags r:id="rId3"/>
            </p:custDataLst>
          </p:nvPr>
        </p:nvSpPr>
        <p:spPr>
          <a:xfrm>
            <a:off x="1790700" y="2997200"/>
            <a:ext cx="609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14" name="Text 4"/>
          <p:cNvSpPr/>
          <p:nvPr>
            <p:custDataLst>
              <p:tags r:id="rId4"/>
            </p:custDataLst>
          </p:nvPr>
        </p:nvSpPr>
        <p:spPr>
          <a:xfrm>
            <a:off x="1689100" y="3505200"/>
            <a:ext cx="1016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设计阶段</a:t>
            </a:r>
            <a:endParaRPr lang="en-US" sz="16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6" name="Text 5"/>
          <p:cNvSpPr/>
          <p:nvPr>
            <p:custDataLst>
              <p:tags r:id="rId5"/>
            </p:custDataLst>
          </p:nvPr>
        </p:nvSpPr>
        <p:spPr>
          <a:xfrm>
            <a:off x="983985" y="3860800"/>
            <a:ext cx="22225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需求、数据库、协议100%完结</a:t>
            </a:r>
            <a:endParaRPr lang="en-US" sz="12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8" name="Shape 6"/>
          <p:cNvSpPr/>
          <p:nvPr>
            <p:custDataLst>
              <p:tags r:id="rId6"/>
            </p:custDataLst>
          </p:nvPr>
        </p:nvSpPr>
        <p:spPr>
          <a:xfrm>
            <a:off x="4559300" y="29972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3A7BD5"/>
          </a:solidFill>
        </p:spPr>
      </p:sp>
      <p:sp>
        <p:nvSpPr>
          <p:cNvPr id="20" name="Text 7"/>
          <p:cNvSpPr/>
          <p:nvPr>
            <p:custDataLst>
              <p:tags r:id="rId7"/>
            </p:custDataLst>
          </p:nvPr>
        </p:nvSpPr>
        <p:spPr>
          <a:xfrm>
            <a:off x="4457700" y="2997200"/>
            <a:ext cx="609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21" name="Text 8"/>
          <p:cNvSpPr/>
          <p:nvPr>
            <p:custDataLst>
              <p:tags r:id="rId8"/>
            </p:custDataLst>
          </p:nvPr>
        </p:nvSpPr>
        <p:spPr>
          <a:xfrm>
            <a:off x="4356100" y="3505200"/>
            <a:ext cx="1016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编码阶段</a:t>
            </a:r>
            <a:endParaRPr lang="en-US" sz="16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3" name="Text 9"/>
          <p:cNvSpPr/>
          <p:nvPr>
            <p:custDataLst>
              <p:tags r:id="rId9"/>
            </p:custDataLst>
          </p:nvPr>
        </p:nvSpPr>
        <p:spPr>
          <a:xfrm>
            <a:off x="3921919" y="3860800"/>
            <a:ext cx="16764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核心完成，客户端70%</a:t>
            </a:r>
            <a:endParaRPr lang="en-US" sz="12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4" name="Shape 10"/>
          <p:cNvSpPr/>
          <p:nvPr>
            <p:custDataLst>
              <p:tags r:id="rId10"/>
            </p:custDataLst>
          </p:nvPr>
        </p:nvSpPr>
        <p:spPr>
          <a:xfrm>
            <a:off x="7226300" y="29972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A8D0F5"/>
          </a:solidFill>
        </p:spPr>
      </p:sp>
      <p:sp>
        <p:nvSpPr>
          <p:cNvPr id="25" name="Text 11"/>
          <p:cNvSpPr/>
          <p:nvPr>
            <p:custDataLst>
              <p:tags r:id="rId11"/>
            </p:custDataLst>
          </p:nvPr>
        </p:nvSpPr>
        <p:spPr>
          <a:xfrm>
            <a:off x="7124700" y="2997200"/>
            <a:ext cx="609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26" name="Text 12"/>
          <p:cNvSpPr/>
          <p:nvPr>
            <p:custDataLst>
              <p:tags r:id="rId12"/>
            </p:custDataLst>
          </p:nvPr>
        </p:nvSpPr>
        <p:spPr>
          <a:xfrm>
            <a:off x="7023100" y="3505200"/>
            <a:ext cx="1016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调试阶段</a:t>
            </a:r>
            <a:endParaRPr lang="en-US" sz="16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8" name="Text 13"/>
          <p:cNvSpPr/>
          <p:nvPr>
            <p:custDataLst>
              <p:tags r:id="rId13"/>
            </p:custDataLst>
          </p:nvPr>
        </p:nvSpPr>
        <p:spPr>
          <a:xfrm>
            <a:off x="6896100" y="3860800"/>
            <a:ext cx="10668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预留两周缓冲</a:t>
            </a:r>
            <a:endParaRPr lang="en-US" sz="12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9" name="Shape 14"/>
          <p:cNvSpPr/>
          <p:nvPr>
            <p:custDataLst>
              <p:tags r:id="rId14"/>
            </p:custDataLst>
          </p:nvPr>
        </p:nvSpPr>
        <p:spPr>
          <a:xfrm>
            <a:off x="9893300" y="29972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A8D0F5"/>
          </a:solidFill>
        </p:spPr>
      </p:sp>
      <p:sp>
        <p:nvSpPr>
          <p:cNvPr id="31" name="Text 15"/>
          <p:cNvSpPr/>
          <p:nvPr>
            <p:custDataLst>
              <p:tags r:id="rId15"/>
            </p:custDataLst>
          </p:nvPr>
        </p:nvSpPr>
        <p:spPr>
          <a:xfrm>
            <a:off x="9791700" y="2997200"/>
            <a:ext cx="609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4</a:t>
            </a:r>
            <a:endParaRPr lang="en-US" sz="1600" dirty="0"/>
          </a:p>
        </p:txBody>
      </p:sp>
      <p:sp>
        <p:nvSpPr>
          <p:cNvPr id="33" name="Text 16"/>
          <p:cNvSpPr/>
          <p:nvPr>
            <p:custDataLst>
              <p:tags r:id="rId16"/>
            </p:custDataLst>
          </p:nvPr>
        </p:nvSpPr>
        <p:spPr>
          <a:xfrm>
            <a:off x="9690100" y="3505200"/>
            <a:ext cx="1016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测评阶段</a:t>
            </a:r>
            <a:endParaRPr lang="en-US" sz="16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35" name="Text 17"/>
          <p:cNvSpPr/>
          <p:nvPr>
            <p:custDataLst>
              <p:tags r:id="rId17"/>
            </p:custDataLst>
          </p:nvPr>
        </p:nvSpPr>
        <p:spPr>
          <a:xfrm>
            <a:off x="9486900" y="3860800"/>
            <a:ext cx="1219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准备小范围试用</a:t>
            </a:r>
            <a:endParaRPr lang="en-US" sz="12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37" name="Text 0"/>
          <p:cNvSpPr/>
          <p:nvPr/>
        </p:nvSpPr>
        <p:spPr>
          <a:xfrm>
            <a:off x="63500" y="1270000"/>
            <a:ext cx="12065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四阶段进度状态一览</a:t>
            </a:r>
            <a:endParaRPr lang="en-US"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6565" y="1071880"/>
            <a:ext cx="59182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项目阶段总结与交付物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456565" y="1732280"/>
            <a:ext cx="55372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项目已完成需求、设计、核心编码的闭环，为后续测试与部署奠定了坚实基础。</a:t>
            </a:r>
            <a:endParaRPr lang="en-US" sz="1600" dirty="0"/>
          </a:p>
        </p:txBody>
      </p:sp>
      <p:sp>
        <p:nvSpPr>
          <p:cNvPr id="7" name="Shape 3"/>
          <p:cNvSpPr/>
          <p:nvPr>
            <p:custDataLst>
              <p:tags r:id="rId1"/>
            </p:custDataLst>
          </p:nvPr>
        </p:nvSpPr>
        <p:spPr>
          <a:xfrm>
            <a:off x="729615" y="292608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66700" y="122515"/>
                </a:moveTo>
                <a:cubicBezTo>
                  <a:pt x="257889" y="128349"/>
                  <a:pt x="247769" y="133052"/>
                  <a:pt x="237232" y="136803"/>
                </a:cubicBezTo>
                <a:cubicBezTo>
                  <a:pt x="209252" y="146804"/>
                  <a:pt x="172522" y="152400"/>
                  <a:pt x="133350" y="152400"/>
                </a:cubicBezTo>
                <a:cubicBezTo>
                  <a:pt x="94178" y="152400"/>
                  <a:pt x="57388" y="146745"/>
                  <a:pt x="29468" y="136803"/>
                </a:cubicBezTo>
                <a:cubicBezTo>
                  <a:pt x="18990" y="133052"/>
                  <a:pt x="8811" y="128349"/>
                  <a:pt x="0" y="122515"/>
                </a:cubicBezTo>
                <a:lnTo>
                  <a:pt x="0" y="171450"/>
                </a:lnTo>
                <a:cubicBezTo>
                  <a:pt x="0" y="197763"/>
                  <a:pt x="59710" y="219075"/>
                  <a:pt x="133350" y="219075"/>
                </a:cubicBezTo>
                <a:cubicBezTo>
                  <a:pt x="206990" y="219075"/>
                  <a:pt x="266700" y="197763"/>
                  <a:pt x="266700" y="171450"/>
                </a:cubicBezTo>
                <a:lnTo>
                  <a:pt x="266700" y="122515"/>
                </a:lnTo>
                <a:close/>
                <a:moveTo>
                  <a:pt x="266700" y="76200"/>
                </a:moveTo>
                <a:lnTo>
                  <a:pt x="266700" y="47625"/>
                </a:lnTo>
                <a:cubicBezTo>
                  <a:pt x="266700" y="21312"/>
                  <a:pt x="206990" y="0"/>
                  <a:pt x="133350" y="0"/>
                </a:cubicBezTo>
                <a:cubicBezTo>
                  <a:pt x="59710" y="0"/>
                  <a:pt x="0" y="21312"/>
                  <a:pt x="0" y="47625"/>
                </a:cubicBezTo>
                <a:lnTo>
                  <a:pt x="0" y="76200"/>
                </a:lnTo>
                <a:cubicBezTo>
                  <a:pt x="0" y="102513"/>
                  <a:pt x="59710" y="123825"/>
                  <a:pt x="133350" y="123825"/>
                </a:cubicBezTo>
                <a:cubicBezTo>
                  <a:pt x="206990" y="123825"/>
                  <a:pt x="266700" y="102513"/>
                  <a:pt x="266700" y="76200"/>
                </a:cubicBezTo>
                <a:close/>
                <a:moveTo>
                  <a:pt x="237232" y="232053"/>
                </a:moveTo>
                <a:cubicBezTo>
                  <a:pt x="209312" y="241995"/>
                  <a:pt x="172581" y="247650"/>
                  <a:pt x="133350" y="247650"/>
                </a:cubicBezTo>
                <a:cubicBezTo>
                  <a:pt x="94119" y="247650"/>
                  <a:pt x="57388" y="241995"/>
                  <a:pt x="29468" y="232053"/>
                </a:cubicBezTo>
                <a:cubicBezTo>
                  <a:pt x="18990" y="228302"/>
                  <a:pt x="8811" y="223599"/>
                  <a:pt x="0" y="217765"/>
                </a:cubicBezTo>
                <a:lnTo>
                  <a:pt x="0" y="257175"/>
                </a:lnTo>
                <a:cubicBezTo>
                  <a:pt x="0" y="283488"/>
                  <a:pt x="59710" y="304800"/>
                  <a:pt x="133350" y="304800"/>
                </a:cubicBezTo>
                <a:cubicBezTo>
                  <a:pt x="206990" y="304800"/>
                  <a:pt x="266700" y="283488"/>
                  <a:pt x="266700" y="257175"/>
                </a:cubicBezTo>
                <a:lnTo>
                  <a:pt x="266700" y="217765"/>
                </a:lnTo>
                <a:cubicBezTo>
                  <a:pt x="257889" y="223599"/>
                  <a:pt x="247769" y="228302"/>
                  <a:pt x="237232" y="232053"/>
                </a:cubicBezTo>
                <a:close/>
              </a:path>
            </a:pathLst>
          </a:custGeom>
          <a:solidFill>
            <a:srgbClr val="3A7BD5"/>
          </a:solidFill>
        </p:spPr>
      </p:sp>
      <p:sp>
        <p:nvSpPr>
          <p:cNvPr id="8" name="Text 4"/>
          <p:cNvSpPr/>
          <p:nvPr>
            <p:custDataLst>
              <p:tags r:id="rId2"/>
            </p:custDataLst>
          </p:nvPr>
        </p:nvSpPr>
        <p:spPr>
          <a:xfrm>
            <a:off x="1269365" y="2799080"/>
            <a:ext cx="2336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数据库脚本</a:t>
            </a:r>
            <a:endParaRPr lang="en-US" sz="1600" dirty="0"/>
          </a:p>
        </p:txBody>
      </p:sp>
      <p:sp>
        <p:nvSpPr>
          <p:cNvPr id="3" name="Text 5"/>
          <p:cNvSpPr/>
          <p:nvPr>
            <p:custDataLst>
              <p:tags r:id="rId3"/>
            </p:custDataLst>
          </p:nvPr>
        </p:nvSpPr>
        <p:spPr>
          <a:xfrm>
            <a:off x="1269365" y="3103880"/>
            <a:ext cx="2311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完整的建表语句与初始数据</a:t>
            </a:r>
            <a:endParaRPr lang="en-US" sz="1600" dirty="0"/>
          </a:p>
        </p:txBody>
      </p:sp>
      <p:sp>
        <p:nvSpPr>
          <p:cNvPr id="11" name="Shape 7"/>
          <p:cNvSpPr/>
          <p:nvPr>
            <p:custDataLst>
              <p:tags r:id="rId4"/>
            </p:custDataLst>
          </p:nvPr>
        </p:nvSpPr>
        <p:spPr>
          <a:xfrm>
            <a:off x="748665" y="394208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8100"/>
                </a:moveTo>
                <a:cubicBezTo>
                  <a:pt x="0" y="17085"/>
                  <a:pt x="17085" y="0"/>
                  <a:pt x="38100" y="0"/>
                </a:cubicBezTo>
                <a:lnTo>
                  <a:pt x="127099" y="0"/>
                </a:lnTo>
                <a:cubicBezTo>
                  <a:pt x="137220" y="0"/>
                  <a:pt x="146923" y="3989"/>
                  <a:pt x="154067" y="11132"/>
                </a:cubicBezTo>
                <a:lnTo>
                  <a:pt x="217468" y="74593"/>
                </a:lnTo>
                <a:cubicBezTo>
                  <a:pt x="224611" y="81736"/>
                  <a:pt x="228600" y="91440"/>
                  <a:pt x="228600" y="10156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38100"/>
                </a:lnTo>
                <a:close/>
                <a:moveTo>
                  <a:pt x="123825" y="34826"/>
                </a:moveTo>
                <a:lnTo>
                  <a:pt x="123825" y="90488"/>
                </a:lnTo>
                <a:cubicBezTo>
                  <a:pt x="123825" y="98405"/>
                  <a:pt x="130195" y="104775"/>
                  <a:pt x="138113" y="104775"/>
                </a:cubicBezTo>
                <a:lnTo>
                  <a:pt x="193774" y="104775"/>
                </a:lnTo>
                <a:lnTo>
                  <a:pt x="123825" y="34826"/>
                </a:lnTo>
                <a:close/>
                <a:moveTo>
                  <a:pt x="71438" y="152400"/>
                </a:moveTo>
                <a:cubicBezTo>
                  <a:pt x="63520" y="152400"/>
                  <a:pt x="57150" y="158770"/>
                  <a:pt x="57150" y="166688"/>
                </a:cubicBezTo>
                <a:cubicBezTo>
                  <a:pt x="57150" y="174605"/>
                  <a:pt x="63520" y="180975"/>
                  <a:pt x="71438" y="180975"/>
                </a:cubicBezTo>
                <a:lnTo>
                  <a:pt x="157163" y="180975"/>
                </a:lnTo>
                <a:cubicBezTo>
                  <a:pt x="165080" y="180975"/>
                  <a:pt x="171450" y="174605"/>
                  <a:pt x="171450" y="166688"/>
                </a:cubicBezTo>
                <a:cubicBezTo>
                  <a:pt x="171450" y="158770"/>
                  <a:pt x="165080" y="152400"/>
                  <a:pt x="157163" y="152400"/>
                </a:cubicBezTo>
                <a:lnTo>
                  <a:pt x="71438" y="152400"/>
                </a:lnTo>
                <a:close/>
                <a:moveTo>
                  <a:pt x="71438" y="209550"/>
                </a:moveTo>
                <a:cubicBezTo>
                  <a:pt x="63520" y="209550"/>
                  <a:pt x="57150" y="215920"/>
                  <a:pt x="57150" y="223838"/>
                </a:cubicBezTo>
                <a:cubicBezTo>
                  <a:pt x="57150" y="231755"/>
                  <a:pt x="63520" y="238125"/>
                  <a:pt x="71438" y="238125"/>
                </a:cubicBezTo>
                <a:lnTo>
                  <a:pt x="157163" y="238125"/>
                </a:lnTo>
                <a:cubicBezTo>
                  <a:pt x="165080" y="238125"/>
                  <a:pt x="171450" y="231755"/>
                  <a:pt x="171450" y="223838"/>
                </a:cubicBezTo>
                <a:cubicBezTo>
                  <a:pt x="171450" y="215920"/>
                  <a:pt x="165080" y="209550"/>
                  <a:pt x="157163" y="209550"/>
                </a:cubicBezTo>
                <a:lnTo>
                  <a:pt x="71438" y="209550"/>
                </a:lnTo>
                <a:close/>
              </a:path>
            </a:pathLst>
          </a:custGeom>
          <a:solidFill>
            <a:srgbClr val="3A7BD5"/>
          </a:solidFill>
        </p:spPr>
      </p:sp>
      <p:sp>
        <p:nvSpPr>
          <p:cNvPr id="12" name="Text 8"/>
          <p:cNvSpPr/>
          <p:nvPr>
            <p:custDataLst>
              <p:tags r:id="rId5"/>
            </p:custDataLst>
          </p:nvPr>
        </p:nvSpPr>
        <p:spPr>
          <a:xfrm>
            <a:off x="1269365" y="3815080"/>
            <a:ext cx="2336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接口文档</a:t>
            </a:r>
            <a:endParaRPr lang="en-US" sz="1600" dirty="0"/>
          </a:p>
        </p:txBody>
      </p:sp>
      <p:sp>
        <p:nvSpPr>
          <p:cNvPr id="6" name="Text 9"/>
          <p:cNvSpPr/>
          <p:nvPr>
            <p:custDataLst>
              <p:tags r:id="rId6"/>
            </p:custDataLst>
          </p:nvPr>
        </p:nvSpPr>
        <p:spPr>
          <a:xfrm>
            <a:off x="1269365" y="4119880"/>
            <a:ext cx="2311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详细的通信协议与接口定义</a:t>
            </a:r>
            <a:endParaRPr lang="en-US" sz="1600" dirty="0"/>
          </a:p>
        </p:txBody>
      </p:sp>
      <p:sp>
        <p:nvSpPr>
          <p:cNvPr id="15" name="Shape 11"/>
          <p:cNvSpPr/>
          <p:nvPr>
            <p:custDataLst>
              <p:tags r:id="rId7"/>
            </p:custDataLst>
          </p:nvPr>
        </p:nvSpPr>
        <p:spPr>
          <a:xfrm>
            <a:off x="672465" y="495808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3A7BD5"/>
          </a:solidFill>
        </p:spPr>
      </p:sp>
      <p:sp>
        <p:nvSpPr>
          <p:cNvPr id="10" name="Text 12"/>
          <p:cNvSpPr/>
          <p:nvPr>
            <p:custDataLst>
              <p:tags r:id="rId8"/>
            </p:custDataLst>
          </p:nvPr>
        </p:nvSpPr>
        <p:spPr>
          <a:xfrm>
            <a:off x="1269365" y="4831080"/>
            <a:ext cx="2514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可运行Demo</a:t>
            </a:r>
            <a:endParaRPr lang="en-US" sz="1600" dirty="0"/>
          </a:p>
        </p:txBody>
      </p:sp>
      <p:sp>
        <p:nvSpPr>
          <p:cNvPr id="17" name="Text 13"/>
          <p:cNvSpPr/>
          <p:nvPr>
            <p:custDataLst>
              <p:tags r:id="rId9"/>
            </p:custDataLst>
          </p:nvPr>
        </p:nvSpPr>
        <p:spPr>
          <a:xfrm>
            <a:off x="1269365" y="5135880"/>
            <a:ext cx="2489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服务端与客户端核心功能演示</a:t>
            </a:r>
            <a:endParaRPr lang="en-US"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2378702" y="2334710"/>
            <a:ext cx="7434596" cy="2188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2938119" y="1527884"/>
            <a:ext cx="2625055" cy="3733927"/>
            <a:chOff x="2938119" y="1383505"/>
            <a:chExt cx="2625055" cy="3733927"/>
          </a:xfrm>
        </p:grpSpPr>
        <p:sp>
          <p:nvSpPr>
            <p:cNvPr id="23" name="矩形 22"/>
            <p:cNvSpPr/>
            <p:nvPr/>
          </p:nvSpPr>
          <p:spPr>
            <a:xfrm>
              <a:off x="2938119" y="1383505"/>
              <a:ext cx="2625055" cy="37339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3308848" y="3378664"/>
              <a:ext cx="18941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椭圆 18"/>
          <p:cNvSpPr/>
          <p:nvPr/>
        </p:nvSpPr>
        <p:spPr>
          <a:xfrm>
            <a:off x="3871504" y="4862421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183739" y="4862421"/>
            <a:ext cx="133814" cy="1338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495974" y="4862421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51021" y="2875002"/>
            <a:ext cx="36780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accent1"/>
                </a:solidFill>
                <a:latin typeface="Impact" panose="020B0806030902050204" pitchFamily="34" charset="0"/>
              </a:rPr>
              <a:t>Thank</a:t>
            </a:r>
            <a:r>
              <a:rPr lang="zh-CN" altLang="en-US" sz="66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  <a:r>
              <a:rPr lang="en-US" altLang="zh-CN" sz="6600" dirty="0">
                <a:solidFill>
                  <a:schemeClr val="accent1"/>
                </a:solidFill>
                <a:latin typeface="Impact" panose="020B0806030902050204" pitchFamily="34" charset="0"/>
              </a:rPr>
              <a:t>You</a:t>
            </a:r>
            <a:endParaRPr lang="en-US" altLang="zh-CN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09125" y="3560996"/>
            <a:ext cx="19046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800" b="1" dirty="0">
                <a:solidFill>
                  <a:schemeClr val="bg1">
                    <a:lumMod val="95000"/>
                  </a:schemeClr>
                </a:solidFill>
              </a:rPr>
              <a:t>MindC</a:t>
            </a:r>
            <a:r>
              <a:rPr lang="en-US" altLang="zh-CN" sz="1800" b="1" dirty="0">
                <a:solidFill>
                  <a:schemeClr val="bg1">
                    <a:lumMod val="95000"/>
                  </a:schemeClr>
                </a:solidFill>
              </a:rPr>
              <a:t>arrer</a:t>
            </a:r>
            <a:endParaRPr lang="en-US" altLang="zh-CN" sz="1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9645" y="1815465"/>
            <a:ext cx="1503680" cy="150368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2078990" y="5817870"/>
            <a:ext cx="8310245" cy="11417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zh-CN" altLang="en-US" sz="2000" dirty="0">
                <a:solidFill>
                  <a:schemeClr val="accent1"/>
                </a:solidFill>
              </a:rPr>
              <a:t>团队成员</a:t>
            </a:r>
            <a:r>
              <a:rPr lang="en-US" altLang="zh-CN" sz="2000" dirty="0">
                <a:solidFill>
                  <a:schemeClr val="accent1"/>
                </a:solidFill>
              </a:rPr>
              <a:t>: </a:t>
            </a:r>
            <a:r>
              <a:rPr lang="zh-CN" altLang="en-US" sz="2000" dirty="0">
                <a:solidFill>
                  <a:schemeClr val="accent1"/>
                </a:solidFill>
              </a:rPr>
              <a:t>吴志斌，林泽君，连泽政，吴昊天，杨越，连森涛，</a:t>
            </a:r>
            <a:endParaRPr lang="zh-CN" altLang="en-US" sz="2000" dirty="0">
              <a:solidFill>
                <a:schemeClr val="accent1"/>
              </a:solidFill>
            </a:endParaRPr>
          </a:p>
          <a:p>
            <a:pPr marL="457200" lvl="1" indent="457200" algn="l"/>
            <a:r>
              <a:rPr lang="en-US" altLang="zh-CN" sz="2000" dirty="0">
                <a:solidFill>
                  <a:schemeClr val="accent1"/>
                </a:solidFill>
              </a:rPr>
              <a:t>    </a:t>
            </a:r>
            <a:r>
              <a:rPr lang="zh-CN" altLang="en-US" sz="2000" dirty="0">
                <a:solidFill>
                  <a:schemeClr val="accent1"/>
                </a:solidFill>
              </a:rPr>
              <a:t>江贤晟，杨媛真，吴昱霆，范禛，方利喆，陈毅鹏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9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0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7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8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639"/>
                                </p:stCondLst>
                                <p:childTnLst>
                                  <p:par>
                                    <p:cTn id="3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139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39"/>
                                </p:stCondLst>
                                <p:childTnLst>
                                  <p:par>
                                    <p:cTn id="4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50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250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139"/>
                                </p:stCondLst>
                                <p:childTnLst>
                                  <p:par>
                                    <p:cTn id="5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" grpId="0"/>
          <p:bldP spid="14" grpId="0"/>
          <p:bldP spid="27" grpId="0"/>
          <p:bldP spid="27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639"/>
                                </p:stCondLst>
                                <p:childTnLst>
                                  <p:par>
                                    <p:cTn id="3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139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39"/>
                                </p:stCondLst>
                                <p:childTnLst>
                                  <p:par>
                                    <p:cTn id="4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50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250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139"/>
                                </p:stCondLst>
                                <p:childTnLst>
                                  <p:par>
                                    <p:cTn id="5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" grpId="0"/>
          <p:bldP spid="14" grpId="0"/>
          <p:bldP spid="27" grpId="0"/>
          <p:bldP spid="27" grpId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 flipH="1">
            <a:off x="10929875" y="5016746"/>
            <a:ext cx="1262125" cy="1841254"/>
          </a:xfrm>
          <a:custGeom>
            <a:avLst/>
            <a:gdLst>
              <a:gd name="connsiteX0" fmla="*/ 0 w 2610360"/>
              <a:gd name="connsiteY0" fmla="*/ 0 h 3808132"/>
              <a:gd name="connsiteX1" fmla="*/ 0 w 2610360"/>
              <a:gd name="connsiteY1" fmla="*/ 3808132 h 3808132"/>
              <a:gd name="connsiteX2" fmla="*/ 2610360 w 2610360"/>
              <a:gd name="connsiteY2" fmla="*/ 3808132 h 380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0360" h="3808132">
                <a:moveTo>
                  <a:pt x="0" y="0"/>
                </a:moveTo>
                <a:lnTo>
                  <a:pt x="0" y="3808132"/>
                </a:lnTo>
                <a:lnTo>
                  <a:pt x="2610360" y="38081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grpSp>
        <p:nvGrpSpPr>
          <p:cNvPr id="38" name="组合 37"/>
          <p:cNvGrpSpPr/>
          <p:nvPr/>
        </p:nvGrpSpPr>
        <p:grpSpPr>
          <a:xfrm>
            <a:off x="2194538" y="2356519"/>
            <a:ext cx="2718289" cy="4126822"/>
            <a:chOff x="2194538" y="2356519"/>
            <a:chExt cx="2718289" cy="4126822"/>
          </a:xfrm>
        </p:grpSpPr>
        <p:sp>
          <p:nvSpPr>
            <p:cNvPr id="25" name="任意多边形 24"/>
            <p:cNvSpPr/>
            <p:nvPr/>
          </p:nvSpPr>
          <p:spPr>
            <a:xfrm flipH="1">
              <a:off x="2194538" y="2356519"/>
              <a:ext cx="2686205" cy="3918778"/>
            </a:xfrm>
            <a:custGeom>
              <a:avLst/>
              <a:gdLst>
                <a:gd name="connsiteX0" fmla="*/ 0 w 2610360"/>
                <a:gd name="connsiteY0" fmla="*/ 0 h 3808132"/>
                <a:gd name="connsiteX1" fmla="*/ 0 w 2610360"/>
                <a:gd name="connsiteY1" fmla="*/ 3808132 h 3808132"/>
                <a:gd name="connsiteX2" fmla="*/ 2610360 w 2610360"/>
                <a:gd name="connsiteY2" fmla="*/ 3808132 h 380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0360" h="3808132">
                  <a:moveTo>
                    <a:pt x="0" y="0"/>
                  </a:moveTo>
                  <a:lnTo>
                    <a:pt x="0" y="3808132"/>
                  </a:lnTo>
                  <a:lnTo>
                    <a:pt x="2610360" y="38081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877661" y="3890548"/>
              <a:ext cx="81438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目录</a:t>
              </a:r>
              <a:endPara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618609" y="4621293"/>
              <a:ext cx="2294218" cy="1862048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r"/>
              <a:r>
                <a:rPr lang="en-US" altLang="zh-CN" sz="115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mpact" panose="020B0806030902050204" pitchFamily="34" charset="0"/>
                </a:rPr>
                <a:t>C</a:t>
              </a:r>
              <a:r>
                <a:rPr lang="en-US" altLang="zh-CN" sz="3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mpact" panose="020B0806030902050204" pitchFamily="34" charset="0"/>
                </a:rPr>
                <a:t>ontents</a:t>
              </a:r>
              <a:endPara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平行四边形 12"/>
          <p:cNvSpPr/>
          <p:nvPr>
            <p:custDataLst>
              <p:tags r:id="rId1"/>
            </p:custDataLst>
          </p:nvPr>
        </p:nvSpPr>
        <p:spPr>
          <a:xfrm>
            <a:off x="5962674" y="1398813"/>
            <a:ext cx="5219675" cy="722661"/>
          </a:xfrm>
          <a:prstGeom prst="parallelogram">
            <a:avLst>
              <a:gd name="adj" fmla="val 6854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5962674" y="2603355"/>
            <a:ext cx="5219675" cy="722661"/>
          </a:xfrm>
          <a:prstGeom prst="parallelogram">
            <a:avLst>
              <a:gd name="adj" fmla="val 6854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平行四边形 19"/>
          <p:cNvSpPr/>
          <p:nvPr>
            <p:custDataLst>
              <p:tags r:id="rId3"/>
            </p:custDataLst>
          </p:nvPr>
        </p:nvSpPr>
        <p:spPr>
          <a:xfrm>
            <a:off x="5962674" y="3807897"/>
            <a:ext cx="5219675" cy="722661"/>
          </a:xfrm>
          <a:prstGeom prst="parallelogram">
            <a:avLst>
              <a:gd name="adj" fmla="val 6854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/>
          <p:cNvSpPr/>
          <p:nvPr>
            <p:custDataLst>
              <p:tags r:id="rId4"/>
            </p:custDataLst>
          </p:nvPr>
        </p:nvSpPr>
        <p:spPr>
          <a:xfrm>
            <a:off x="5962674" y="5012439"/>
            <a:ext cx="5219675" cy="722661"/>
          </a:xfrm>
          <a:prstGeom prst="parallelogram">
            <a:avLst>
              <a:gd name="adj" fmla="val 6854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>
            <p:custDataLst>
              <p:tags r:id="rId5"/>
            </p:custDataLst>
          </p:nvPr>
        </p:nvSpPr>
        <p:spPr>
          <a:xfrm>
            <a:off x="9481230" y="1398813"/>
            <a:ext cx="1262970" cy="722661"/>
          </a:xfrm>
          <a:prstGeom prst="parallelogram">
            <a:avLst>
              <a:gd name="adj" fmla="val 68547"/>
            </a:avLst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01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27" name="平行四边形 26"/>
          <p:cNvSpPr/>
          <p:nvPr>
            <p:custDataLst>
              <p:tags r:id="rId6"/>
            </p:custDataLst>
          </p:nvPr>
        </p:nvSpPr>
        <p:spPr>
          <a:xfrm>
            <a:off x="9481230" y="2603355"/>
            <a:ext cx="1262970" cy="722661"/>
          </a:xfrm>
          <a:prstGeom prst="parallelogram">
            <a:avLst>
              <a:gd name="adj" fmla="val 68547"/>
            </a:avLst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02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28" name="平行四边形 27"/>
          <p:cNvSpPr/>
          <p:nvPr>
            <p:custDataLst>
              <p:tags r:id="rId7"/>
            </p:custDataLst>
          </p:nvPr>
        </p:nvSpPr>
        <p:spPr>
          <a:xfrm>
            <a:off x="9481230" y="3807897"/>
            <a:ext cx="1262970" cy="722661"/>
          </a:xfrm>
          <a:prstGeom prst="parallelogram">
            <a:avLst>
              <a:gd name="adj" fmla="val 68547"/>
            </a:avLst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03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29" name="平行四边形 28"/>
          <p:cNvSpPr/>
          <p:nvPr>
            <p:custDataLst>
              <p:tags r:id="rId8"/>
            </p:custDataLst>
          </p:nvPr>
        </p:nvSpPr>
        <p:spPr>
          <a:xfrm>
            <a:off x="9481230" y="5012439"/>
            <a:ext cx="1262970" cy="722661"/>
          </a:xfrm>
          <a:prstGeom prst="parallelogram">
            <a:avLst>
              <a:gd name="adj" fmla="val 68547"/>
            </a:avLst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04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0" y="-19394"/>
            <a:ext cx="6577264" cy="6877394"/>
          </a:xfrm>
          <a:custGeom>
            <a:avLst/>
            <a:gdLst>
              <a:gd name="connsiteX0" fmla="*/ 2359845 w 6577264"/>
              <a:gd name="connsiteY0" fmla="*/ 0 h 6877394"/>
              <a:gd name="connsiteX1" fmla="*/ 6577264 w 6577264"/>
              <a:gd name="connsiteY1" fmla="*/ 0 h 6877394"/>
              <a:gd name="connsiteX2" fmla="*/ 1863017 w 6577264"/>
              <a:gd name="connsiteY2" fmla="*/ 6877394 h 6877394"/>
              <a:gd name="connsiteX3" fmla="*/ 0 w 6577264"/>
              <a:gd name="connsiteY3" fmla="*/ 6877394 h 6877394"/>
              <a:gd name="connsiteX4" fmla="*/ 0 w 6577264"/>
              <a:gd name="connsiteY4" fmla="*/ 3442667 h 687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7264" h="6877394">
                <a:moveTo>
                  <a:pt x="2359845" y="0"/>
                </a:moveTo>
                <a:lnTo>
                  <a:pt x="6577264" y="0"/>
                </a:lnTo>
                <a:lnTo>
                  <a:pt x="1863017" y="6877394"/>
                </a:lnTo>
                <a:lnTo>
                  <a:pt x="0" y="6877394"/>
                </a:lnTo>
                <a:lnTo>
                  <a:pt x="0" y="3442667"/>
                </a:lnTo>
                <a:close/>
              </a:path>
            </a:pathLst>
          </a:custGeom>
          <a:blipFill rotWithShape="1">
            <a:blip r:embed="rId9" cstate="screen"/>
            <a:srcRect/>
            <a:stretch>
              <a:fillRect/>
            </a:stretch>
          </a:blip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705195" y="1545196"/>
            <a:ext cx="2616862" cy="429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项目概述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>
          <a:xfrm>
            <a:off x="6489065" y="2628265"/>
            <a:ext cx="2832735" cy="7207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dist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核心技术架构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文本框 34"/>
          <p:cNvSpPr txBox="1"/>
          <p:nvPr>
            <p:custDataLst>
              <p:tags r:id="rId12"/>
            </p:custDataLst>
          </p:nvPr>
        </p:nvSpPr>
        <p:spPr>
          <a:xfrm>
            <a:off x="6400800" y="3954463"/>
            <a:ext cx="2921000" cy="429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核心价值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与竞争优势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文本框 35"/>
          <p:cNvSpPr txBox="1"/>
          <p:nvPr>
            <p:custDataLst>
              <p:tags r:id="rId13"/>
            </p:custDataLst>
          </p:nvPr>
        </p:nvSpPr>
        <p:spPr>
          <a:xfrm>
            <a:off x="6705195" y="5158822"/>
            <a:ext cx="2616862" cy="429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项目实施计划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1.48148E-6 L 2.91667E-6 -1.48148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4.07407E-6 L 2.91667E-6 4.07407E-6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4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3.7037E-7 L 2.91667E-6 -3.7037E-7 " pathEditMode="relative" rAng="0" ptsTypes="AA">
                                          <p:cBhvr>
                                            <p:cTn id="5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7" presetID="2" presetClass="entr" presetSubtype="4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4.81481E-6 L 2.91667E-6 -4.81481E-6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13" grpId="0" animBg="1"/>
          <p:bldP spid="19" grpId="0" animBg="1"/>
          <p:bldP spid="20" grpId="0" animBg="1"/>
          <p:bldP spid="21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18" grpId="0" bldLvl="0" animBg="1"/>
          <p:bldP spid="33" grpId="0"/>
          <p:bldP spid="34" grpId="0"/>
          <p:bldP spid="35" grpId="0"/>
          <p:bldP spid="3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1.48148E-6 L 2.91667E-6 -1.48148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4.07407E-6 L 2.91667E-6 4.07407E-6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3.7037E-7 L 2.91667E-6 -3.7037E-7 " pathEditMode="relative" rAng="0" ptsTypes="AA">
                                          <p:cBhvr>
                                            <p:cTn id="5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4.81481E-6 L 2.91667E-6 -4.81481E-6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13" grpId="0" animBg="1"/>
          <p:bldP spid="19" grpId="0" animBg="1"/>
          <p:bldP spid="20" grpId="0" animBg="1"/>
          <p:bldP spid="21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18" grpId="0" bldLvl="0" animBg="1"/>
          <p:bldP spid="33" grpId="0"/>
          <p:bldP spid="34" grpId="0"/>
          <p:bldP spid="35" grpId="0"/>
          <p:bldP spid="3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10376442" y="4827425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1102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03200" dist="101600" dir="2700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6469" y="244275"/>
            <a:ext cx="44157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000" dirty="0">
                <a:solidFill>
                  <a:schemeClr val="bg1"/>
                </a:solidFill>
              </a:rPr>
              <a:t>“</a:t>
            </a:r>
            <a:r>
              <a:rPr lang="zh-CN" altLang="en-US" sz="4000" dirty="0">
                <a:solidFill>
                  <a:schemeClr val="bg1"/>
                </a:solidFill>
              </a:rPr>
              <a:t>心屿</a:t>
            </a:r>
            <a:r>
              <a:rPr lang="en-US" altLang="zh-CN" sz="4000" dirty="0">
                <a:solidFill>
                  <a:schemeClr val="bg1"/>
                </a:solidFill>
              </a:rPr>
              <a:t>——</a:t>
            </a:r>
            <a:r>
              <a:rPr lang="zh-CN" altLang="en-US" sz="4000" dirty="0">
                <a:solidFill>
                  <a:schemeClr val="bg1"/>
                </a:solidFill>
              </a:rPr>
              <a:t>项目</a:t>
            </a:r>
            <a:r>
              <a:rPr lang="zh-CN" altLang="en-US" sz="4000" dirty="0">
                <a:solidFill>
                  <a:schemeClr val="bg1"/>
                </a:solidFill>
              </a:rPr>
              <a:t>介绍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0" name="Shape 2"/>
          <p:cNvSpPr/>
          <p:nvPr/>
        </p:nvSpPr>
        <p:spPr>
          <a:xfrm>
            <a:off x="1388533" y="3089910"/>
            <a:ext cx="1422400" cy="1422400"/>
          </a:xfrm>
          <a:custGeom>
            <a:avLst/>
            <a:gdLst/>
            <a:ahLst/>
            <a:cxnLst/>
            <a:rect l="l" t="t" r="r" b="b"/>
            <a:pathLst>
              <a:path w="1422400" h="1422400">
                <a:moveTo>
                  <a:pt x="711200" y="0"/>
                </a:moveTo>
                <a:lnTo>
                  <a:pt x="711200" y="0"/>
                </a:lnTo>
                <a:cubicBezTo>
                  <a:pt x="1103722" y="0"/>
                  <a:pt x="1422400" y="318678"/>
                  <a:pt x="1422400" y="711200"/>
                </a:cubicBezTo>
                <a:lnTo>
                  <a:pt x="1422400" y="711200"/>
                </a:lnTo>
                <a:cubicBezTo>
                  <a:pt x="1422400" y="1103722"/>
                  <a:pt x="1103722" y="1422400"/>
                  <a:pt x="711200" y="1422400"/>
                </a:cubicBezTo>
                <a:lnTo>
                  <a:pt x="711200" y="1422400"/>
                </a:lnTo>
                <a:cubicBezTo>
                  <a:pt x="318678" y="1422400"/>
                  <a:pt x="0" y="1103722"/>
                  <a:pt x="0" y="711200"/>
                </a:cubicBezTo>
                <a:lnTo>
                  <a:pt x="0" y="711200"/>
                </a:lnTo>
                <a:cubicBezTo>
                  <a:pt x="0" y="318678"/>
                  <a:pt x="318678" y="0"/>
                  <a:pt x="711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0">
            <a:solidFill>
              <a:srgbClr val="455273">
                <a:alpha val="25000"/>
              </a:srgbClr>
            </a:solidFill>
            <a:prstDash val="solid"/>
          </a:ln>
        </p:spPr>
      </p:sp>
      <p:grpSp>
        <p:nvGrpSpPr>
          <p:cNvPr id="37" name="组合 36"/>
          <p:cNvGrpSpPr/>
          <p:nvPr/>
        </p:nvGrpSpPr>
        <p:grpSpPr>
          <a:xfrm>
            <a:off x="456565" y="1718310"/>
            <a:ext cx="11938635" cy="3759200"/>
            <a:chOff x="719" y="2440"/>
            <a:chExt cx="18801" cy="5920"/>
          </a:xfrm>
        </p:grpSpPr>
        <p:sp>
          <p:nvSpPr>
            <p:cNvPr id="7" name="Text 0"/>
            <p:cNvSpPr/>
            <p:nvPr/>
          </p:nvSpPr>
          <p:spPr>
            <a:xfrm>
              <a:off x="720" y="2440"/>
              <a:ext cx="18800" cy="8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90000"/>
                </a:lnSpc>
              </a:pPr>
              <a:r>
                <a:rPr lang="en-US" sz="3600" b="1" dirty="0">
                  <a:solidFill>
                    <a:schemeClr val="accent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年轻群体心理痛点</a:t>
              </a:r>
              <a:endParaRPr lang="en-US" sz="36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9" name="Text 1"/>
            <p:cNvSpPr/>
            <p:nvPr/>
          </p:nvSpPr>
          <p:spPr>
            <a:xfrm>
              <a:off x="720" y="3400"/>
              <a:ext cx="18440" cy="5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30000"/>
                </a:lnSpc>
              </a:pPr>
              <a:r>
                <a:rPr lang="en-US" sz="1800" dirty="0">
                  <a:solidFill>
                    <a:schemeClr val="tx2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基于100+用户深访的核心洞察</a:t>
              </a:r>
              <a:endParaRPr lang="en-US" sz="1800" dirty="0">
                <a:solidFill>
                  <a:schemeClr val="tx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11" name="Shape 3"/>
            <p:cNvSpPr/>
            <p:nvPr/>
          </p:nvSpPr>
          <p:spPr>
            <a:xfrm>
              <a:off x="2347" y="4760"/>
              <a:ext cx="1920" cy="1920"/>
            </a:xfrm>
            <a:custGeom>
              <a:avLst/>
              <a:gdLst/>
              <a:ahLst/>
              <a:cxnLst/>
              <a:rect l="l" t="t" r="r" b="b"/>
              <a:pathLst>
                <a:path w="1219200" h="1219200">
                  <a:moveTo>
                    <a:pt x="609600" y="0"/>
                  </a:moveTo>
                  <a:lnTo>
                    <a:pt x="609600" y="0"/>
                  </a:lnTo>
                  <a:cubicBezTo>
                    <a:pt x="946047" y="0"/>
                    <a:pt x="1219200" y="273153"/>
                    <a:pt x="1219200" y="609600"/>
                  </a:cubicBezTo>
                  <a:lnTo>
                    <a:pt x="1219200" y="609600"/>
                  </a:lnTo>
                  <a:cubicBezTo>
                    <a:pt x="1219200" y="946047"/>
                    <a:pt x="946047" y="1219200"/>
                    <a:pt x="609600" y="1219200"/>
                  </a:cubicBezTo>
                  <a:lnTo>
                    <a:pt x="609600" y="1219200"/>
                  </a:lnTo>
                  <a:cubicBezTo>
                    <a:pt x="273153" y="1219200"/>
                    <a:pt x="0" y="946047"/>
                    <a:pt x="0" y="609600"/>
                  </a:cubicBezTo>
                  <a:lnTo>
                    <a:pt x="0" y="609600"/>
                  </a:lnTo>
                  <a:cubicBezTo>
                    <a:pt x="0" y="273153"/>
                    <a:pt x="273153" y="0"/>
                    <a:pt x="6096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1600">
              <a:solidFill>
                <a:schemeClr val="accent1"/>
              </a:solidFill>
              <a:prstDash val="solid"/>
            </a:ln>
          </p:spPr>
        </p:sp>
        <p:sp>
          <p:nvSpPr>
            <p:cNvPr id="12" name="Text 4"/>
            <p:cNvSpPr/>
            <p:nvPr/>
          </p:nvSpPr>
          <p:spPr>
            <a:xfrm>
              <a:off x="2656" y="5372"/>
              <a:ext cx="2260" cy="8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90000"/>
                </a:lnSpc>
              </a:pPr>
              <a:r>
                <a:rPr lang="en-US" sz="3600" b="1" dirty="0">
                  <a:solidFill>
                    <a:srgbClr val="004080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82%</a:t>
              </a:r>
              <a:endParaRPr lang="en-US" sz="1600" dirty="0"/>
            </a:p>
          </p:txBody>
        </p:sp>
        <p:sp>
          <p:nvSpPr>
            <p:cNvPr id="14" name="Text 5"/>
            <p:cNvSpPr/>
            <p:nvPr/>
          </p:nvSpPr>
          <p:spPr>
            <a:xfrm>
              <a:off x="1890" y="7160"/>
              <a:ext cx="2697" cy="48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30000"/>
                </a:lnSpc>
              </a:pPr>
              <a:r>
                <a:rPr lang="en-US" sz="2000" b="1" dirty="0">
                  <a:solidFill>
                    <a:srgbClr val="4A4A4A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用户首要诉求</a:t>
              </a:r>
              <a:endParaRPr lang="en-US" sz="20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21" name="Text 6"/>
            <p:cNvSpPr/>
            <p:nvPr/>
          </p:nvSpPr>
          <p:spPr>
            <a:xfrm>
              <a:off x="719" y="7960"/>
              <a:ext cx="537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20000"/>
                </a:lnSpc>
              </a:pPr>
              <a:r>
                <a:rPr lang="en-US" sz="1800" dirty="0">
                  <a:solidFill>
                    <a:srgbClr val="4A4A4A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“低压力、即时性”心理支持</a:t>
              </a:r>
              <a:endParaRPr lang="en-US" sz="18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554855" y="2635250"/>
            <a:ext cx="6856095" cy="1162050"/>
            <a:chOff x="7173" y="4960"/>
            <a:chExt cx="10797" cy="1360"/>
          </a:xfrm>
        </p:grpSpPr>
        <p:sp>
          <p:nvSpPr>
            <p:cNvPr id="22" name="Shape 7"/>
            <p:cNvSpPr/>
            <p:nvPr/>
          </p:nvSpPr>
          <p:spPr>
            <a:xfrm>
              <a:off x="7173" y="4960"/>
              <a:ext cx="10797" cy="1360"/>
            </a:xfrm>
            <a:custGeom>
              <a:avLst/>
              <a:gdLst/>
              <a:ahLst/>
              <a:cxnLst/>
              <a:rect l="l" t="t" r="r" b="b"/>
              <a:pathLst>
                <a:path w="7378700" h="863600">
                  <a:moveTo>
                    <a:pt x="101603" y="0"/>
                  </a:moveTo>
                  <a:lnTo>
                    <a:pt x="7277097" y="0"/>
                  </a:lnTo>
                  <a:cubicBezTo>
                    <a:pt x="7333211" y="0"/>
                    <a:pt x="7378700" y="45489"/>
                    <a:pt x="7378700" y="101603"/>
                  </a:cubicBezTo>
                  <a:lnTo>
                    <a:pt x="7378700" y="761997"/>
                  </a:lnTo>
                  <a:cubicBezTo>
                    <a:pt x="7378700" y="818111"/>
                    <a:pt x="7333211" y="863600"/>
                    <a:pt x="7277097" y="863600"/>
                  </a:cubicBezTo>
                  <a:lnTo>
                    <a:pt x="101603" y="863600"/>
                  </a:lnTo>
                  <a:cubicBezTo>
                    <a:pt x="45527" y="863600"/>
                    <a:pt x="0" y="818073"/>
                    <a:pt x="0" y="761997"/>
                  </a:cubicBezTo>
                  <a:lnTo>
                    <a:pt x="0" y="101603"/>
                  </a:lnTo>
                  <a:cubicBezTo>
                    <a:pt x="0" y="45527"/>
                    <a:pt x="45527" y="0"/>
                    <a:pt x="10160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txBody>
            <a:bodyPr/>
            <a:p>
              <a:endParaRPr lang="zh-CN" altLang="en-US"/>
            </a:p>
          </p:txBody>
        </p:sp>
        <p:sp>
          <p:nvSpPr>
            <p:cNvPr id="23" name="Shape 8"/>
            <p:cNvSpPr/>
            <p:nvPr/>
          </p:nvSpPr>
          <p:spPr>
            <a:xfrm>
              <a:off x="7413" y="5240"/>
              <a:ext cx="948" cy="8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254000" y="0"/>
                  </a:moveTo>
                  <a:lnTo>
                    <a:pt x="254000" y="0"/>
                  </a:lnTo>
                  <a:cubicBezTo>
                    <a:pt x="394186" y="0"/>
                    <a:pt x="508000" y="113814"/>
                    <a:pt x="508000" y="254000"/>
                  </a:cubicBezTo>
                  <a:lnTo>
                    <a:pt x="508000" y="254000"/>
                  </a:lnTo>
                  <a:cubicBezTo>
                    <a:pt x="508000" y="394186"/>
                    <a:pt x="394186" y="508000"/>
                    <a:pt x="254000" y="508000"/>
                  </a:cubicBezTo>
                  <a:lnTo>
                    <a:pt x="254000" y="508000"/>
                  </a:lnTo>
                  <a:cubicBezTo>
                    <a:pt x="113814" y="508000"/>
                    <a:pt x="0" y="394186"/>
                    <a:pt x="0" y="254000"/>
                  </a:cubicBezTo>
                  <a:lnTo>
                    <a:pt x="0" y="254000"/>
                  </a:lnTo>
                  <a:cubicBezTo>
                    <a:pt x="0" y="113814"/>
                    <a:pt x="113814" y="0"/>
                    <a:pt x="254000" y="0"/>
                  </a:cubicBezTo>
                  <a:close/>
                </a:path>
              </a:pathLst>
            </a:custGeom>
            <a:solidFill>
              <a:srgbClr val="3A7BD5"/>
            </a:solidFill>
          </p:spPr>
          <p:txBody>
            <a:bodyPr/>
            <a:p>
              <a:endParaRPr lang="zh-CN" altLang="en-US"/>
            </a:p>
          </p:txBody>
        </p:sp>
        <p:sp>
          <p:nvSpPr>
            <p:cNvPr id="24" name="Shape 9"/>
            <p:cNvSpPr/>
            <p:nvPr/>
          </p:nvSpPr>
          <p:spPr>
            <a:xfrm>
              <a:off x="7673" y="5480"/>
              <a:ext cx="431" cy="320"/>
            </a:xfrm>
            <a:custGeom>
              <a:avLst/>
              <a:gdLst/>
              <a:ahLst/>
              <a:cxnLst/>
              <a:rect l="l" t="t" r="r" b="b"/>
              <a:pathLst>
                <a:path w="177800" h="203200">
                  <a:moveTo>
                    <a:pt x="67866" y="-6350"/>
                  </a:moveTo>
                  <a:cubicBezTo>
                    <a:pt x="53419" y="-6350"/>
                    <a:pt x="44926" y="16788"/>
                    <a:pt x="40759" y="38100"/>
                  </a:cubicBezTo>
                  <a:lnTo>
                    <a:pt x="28575" y="38100"/>
                  </a:lnTo>
                  <a:cubicBezTo>
                    <a:pt x="23297" y="38100"/>
                    <a:pt x="19050" y="42347"/>
                    <a:pt x="19050" y="47625"/>
                  </a:cubicBezTo>
                  <a:cubicBezTo>
                    <a:pt x="19050" y="52903"/>
                    <a:pt x="23297" y="57150"/>
                    <a:pt x="28575" y="57150"/>
                  </a:cubicBezTo>
                  <a:lnTo>
                    <a:pt x="38100" y="57150"/>
                  </a:lnTo>
                  <a:lnTo>
                    <a:pt x="38100" y="69850"/>
                  </a:lnTo>
                  <a:cubicBezTo>
                    <a:pt x="38100" y="76597"/>
                    <a:pt x="39410" y="83026"/>
                    <a:pt x="41791" y="88900"/>
                  </a:cubicBezTo>
                  <a:lnTo>
                    <a:pt x="38100" y="88900"/>
                  </a:lnTo>
                  <a:lnTo>
                    <a:pt x="38100" y="88900"/>
                  </a:lnTo>
                  <a:lnTo>
                    <a:pt x="29964" y="88900"/>
                  </a:lnTo>
                  <a:cubicBezTo>
                    <a:pt x="23932" y="88900"/>
                    <a:pt x="19050" y="93782"/>
                    <a:pt x="19050" y="99814"/>
                  </a:cubicBezTo>
                  <a:cubicBezTo>
                    <a:pt x="19050" y="101005"/>
                    <a:pt x="19248" y="102156"/>
                    <a:pt x="19606" y="103267"/>
                  </a:cubicBezTo>
                  <a:lnTo>
                    <a:pt x="31075" y="137636"/>
                  </a:lnTo>
                  <a:cubicBezTo>
                    <a:pt x="15954" y="150654"/>
                    <a:pt x="6350" y="169902"/>
                    <a:pt x="6350" y="191413"/>
                  </a:cubicBezTo>
                  <a:cubicBezTo>
                    <a:pt x="6350" y="197922"/>
                    <a:pt x="11628" y="203200"/>
                    <a:pt x="18137" y="203200"/>
                  </a:cubicBezTo>
                  <a:lnTo>
                    <a:pt x="159663" y="203200"/>
                  </a:lnTo>
                  <a:cubicBezTo>
                    <a:pt x="166172" y="203200"/>
                    <a:pt x="171450" y="197922"/>
                    <a:pt x="171450" y="191413"/>
                  </a:cubicBezTo>
                  <a:cubicBezTo>
                    <a:pt x="171450" y="169902"/>
                    <a:pt x="161846" y="150654"/>
                    <a:pt x="146725" y="137676"/>
                  </a:cubicBezTo>
                  <a:lnTo>
                    <a:pt x="158194" y="103307"/>
                  </a:lnTo>
                  <a:cubicBezTo>
                    <a:pt x="158552" y="102195"/>
                    <a:pt x="158750" y="101044"/>
                    <a:pt x="158750" y="99854"/>
                  </a:cubicBezTo>
                  <a:cubicBezTo>
                    <a:pt x="158750" y="93821"/>
                    <a:pt x="153868" y="88940"/>
                    <a:pt x="147836" y="88940"/>
                  </a:cubicBezTo>
                  <a:lnTo>
                    <a:pt x="139700" y="88940"/>
                  </a:lnTo>
                  <a:lnTo>
                    <a:pt x="139700" y="88940"/>
                  </a:lnTo>
                  <a:lnTo>
                    <a:pt x="136009" y="88940"/>
                  </a:lnTo>
                  <a:cubicBezTo>
                    <a:pt x="138390" y="83066"/>
                    <a:pt x="139700" y="76637"/>
                    <a:pt x="139700" y="69890"/>
                  </a:cubicBezTo>
                  <a:lnTo>
                    <a:pt x="139700" y="57190"/>
                  </a:lnTo>
                  <a:lnTo>
                    <a:pt x="149225" y="57190"/>
                  </a:lnTo>
                  <a:cubicBezTo>
                    <a:pt x="154503" y="57190"/>
                    <a:pt x="158750" y="52943"/>
                    <a:pt x="158750" y="47665"/>
                  </a:cubicBezTo>
                  <a:cubicBezTo>
                    <a:pt x="158750" y="42386"/>
                    <a:pt x="154503" y="38140"/>
                    <a:pt x="149225" y="38140"/>
                  </a:cubicBezTo>
                  <a:lnTo>
                    <a:pt x="137041" y="38140"/>
                  </a:lnTo>
                  <a:cubicBezTo>
                    <a:pt x="132913" y="16827"/>
                    <a:pt x="124381" y="-6310"/>
                    <a:pt x="109934" y="-6310"/>
                  </a:cubicBezTo>
                  <a:cubicBezTo>
                    <a:pt x="106124" y="-6310"/>
                    <a:pt x="102394" y="-4763"/>
                    <a:pt x="99020" y="-3056"/>
                  </a:cubicBezTo>
                  <a:cubicBezTo>
                    <a:pt x="95766" y="-1429"/>
                    <a:pt x="91718" y="40"/>
                    <a:pt x="88900" y="40"/>
                  </a:cubicBezTo>
                  <a:cubicBezTo>
                    <a:pt x="86082" y="40"/>
                    <a:pt x="82034" y="-1429"/>
                    <a:pt x="78780" y="-3056"/>
                  </a:cubicBezTo>
                  <a:cubicBezTo>
                    <a:pt x="75406" y="-4802"/>
                    <a:pt x="71676" y="-6350"/>
                    <a:pt x="67866" y="-6350"/>
                  </a:cubicBezTo>
                  <a:close/>
                  <a:moveTo>
                    <a:pt x="105053" y="185896"/>
                  </a:moveTo>
                  <a:lnTo>
                    <a:pt x="95210" y="157758"/>
                  </a:lnTo>
                  <a:lnTo>
                    <a:pt x="106283" y="144859"/>
                  </a:lnTo>
                  <a:cubicBezTo>
                    <a:pt x="107355" y="143589"/>
                    <a:pt x="107950" y="142002"/>
                    <a:pt x="107950" y="140335"/>
                  </a:cubicBezTo>
                  <a:cubicBezTo>
                    <a:pt x="107950" y="136485"/>
                    <a:pt x="104854" y="133390"/>
                    <a:pt x="101005" y="133390"/>
                  </a:cubicBezTo>
                  <a:lnTo>
                    <a:pt x="76795" y="133390"/>
                  </a:lnTo>
                  <a:cubicBezTo>
                    <a:pt x="72946" y="133390"/>
                    <a:pt x="69850" y="136485"/>
                    <a:pt x="69850" y="140335"/>
                  </a:cubicBezTo>
                  <a:cubicBezTo>
                    <a:pt x="69850" y="142002"/>
                    <a:pt x="70445" y="143589"/>
                    <a:pt x="71517" y="144859"/>
                  </a:cubicBezTo>
                  <a:lnTo>
                    <a:pt x="82590" y="157758"/>
                  </a:lnTo>
                  <a:lnTo>
                    <a:pt x="72747" y="185896"/>
                  </a:lnTo>
                  <a:lnTo>
                    <a:pt x="50125" y="114300"/>
                  </a:lnTo>
                  <a:lnTo>
                    <a:pt x="64294" y="114300"/>
                  </a:lnTo>
                  <a:cubicBezTo>
                    <a:pt x="71596" y="118348"/>
                    <a:pt x="79970" y="120650"/>
                    <a:pt x="88900" y="120650"/>
                  </a:cubicBezTo>
                  <a:cubicBezTo>
                    <a:pt x="97830" y="120650"/>
                    <a:pt x="106204" y="118348"/>
                    <a:pt x="113506" y="114300"/>
                  </a:cubicBezTo>
                  <a:lnTo>
                    <a:pt x="127675" y="114300"/>
                  </a:lnTo>
                  <a:lnTo>
                    <a:pt x="105053" y="185896"/>
                  </a:lnTo>
                  <a:close/>
                  <a:moveTo>
                    <a:pt x="88900" y="101600"/>
                  </a:moveTo>
                  <a:cubicBezTo>
                    <a:pt x="75128" y="101600"/>
                    <a:pt x="63421" y="92829"/>
                    <a:pt x="59015" y="80566"/>
                  </a:cubicBezTo>
                  <a:cubicBezTo>
                    <a:pt x="61277" y="81836"/>
                    <a:pt x="63897" y="82550"/>
                    <a:pt x="66675" y="82550"/>
                  </a:cubicBezTo>
                  <a:lnTo>
                    <a:pt x="71596" y="82550"/>
                  </a:lnTo>
                  <a:cubicBezTo>
                    <a:pt x="78145" y="82550"/>
                    <a:pt x="83939" y="78343"/>
                    <a:pt x="86003" y="72152"/>
                  </a:cubicBezTo>
                  <a:cubicBezTo>
                    <a:pt x="86916" y="69374"/>
                    <a:pt x="90845" y="69374"/>
                    <a:pt x="91757" y="72152"/>
                  </a:cubicBezTo>
                  <a:cubicBezTo>
                    <a:pt x="93821" y="78343"/>
                    <a:pt x="99655" y="82550"/>
                    <a:pt x="106164" y="82550"/>
                  </a:cubicBezTo>
                  <a:lnTo>
                    <a:pt x="111085" y="82550"/>
                  </a:lnTo>
                  <a:cubicBezTo>
                    <a:pt x="113863" y="82550"/>
                    <a:pt x="116483" y="81836"/>
                    <a:pt x="118745" y="80566"/>
                  </a:cubicBezTo>
                  <a:cubicBezTo>
                    <a:pt x="114340" y="92829"/>
                    <a:pt x="102632" y="101600"/>
                    <a:pt x="88860" y="1016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 10"/>
            <p:cNvSpPr/>
            <p:nvPr/>
          </p:nvSpPr>
          <p:spPr>
            <a:xfrm>
              <a:off x="8813" y="5200"/>
              <a:ext cx="592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30000"/>
                </a:lnSpc>
              </a:pPr>
              <a:r>
                <a:rPr lang="en-US" sz="2000" b="1" dirty="0">
                  <a:solidFill>
                    <a:schemeClr val="accent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核心场景：匿名倾诉</a:t>
              </a:r>
              <a:endParaRPr lang="en-US" sz="20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26" name="Text 11"/>
            <p:cNvSpPr/>
            <p:nvPr/>
          </p:nvSpPr>
          <p:spPr>
            <a:xfrm>
              <a:off x="8670" y="5680"/>
              <a:ext cx="7290" cy="454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20000"/>
                </a:lnSpc>
              </a:pPr>
              <a:r>
                <a:rPr lang="en-US" sz="1800" dirty="0">
                  <a:solidFill>
                    <a:srgbClr val="4A4A4A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“情绪低落时想倾诉，但不想暴露真实身份”</a:t>
              </a:r>
              <a:endParaRPr lang="en-US" sz="18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554855" y="4216400"/>
            <a:ext cx="6856730" cy="1162050"/>
            <a:chOff x="7173" y="6640"/>
            <a:chExt cx="11620" cy="1360"/>
          </a:xfrm>
        </p:grpSpPr>
        <p:sp>
          <p:nvSpPr>
            <p:cNvPr id="27" name="Shape 12"/>
            <p:cNvSpPr/>
            <p:nvPr/>
          </p:nvSpPr>
          <p:spPr>
            <a:xfrm>
              <a:off x="7173" y="6640"/>
              <a:ext cx="11620" cy="1360"/>
            </a:xfrm>
            <a:custGeom>
              <a:avLst/>
              <a:gdLst/>
              <a:ahLst/>
              <a:cxnLst/>
              <a:rect l="l" t="t" r="r" b="b"/>
              <a:pathLst>
                <a:path w="7378700" h="863600">
                  <a:moveTo>
                    <a:pt x="101603" y="0"/>
                  </a:moveTo>
                  <a:lnTo>
                    <a:pt x="7277097" y="0"/>
                  </a:lnTo>
                  <a:cubicBezTo>
                    <a:pt x="7333211" y="0"/>
                    <a:pt x="7378700" y="45489"/>
                    <a:pt x="7378700" y="101603"/>
                  </a:cubicBezTo>
                  <a:lnTo>
                    <a:pt x="7378700" y="761997"/>
                  </a:lnTo>
                  <a:cubicBezTo>
                    <a:pt x="7378700" y="818111"/>
                    <a:pt x="7333211" y="863600"/>
                    <a:pt x="7277097" y="863600"/>
                  </a:cubicBezTo>
                  <a:lnTo>
                    <a:pt x="101603" y="863600"/>
                  </a:lnTo>
                  <a:cubicBezTo>
                    <a:pt x="45527" y="863600"/>
                    <a:pt x="0" y="818073"/>
                    <a:pt x="0" y="761997"/>
                  </a:cubicBezTo>
                  <a:lnTo>
                    <a:pt x="0" y="101603"/>
                  </a:lnTo>
                  <a:cubicBezTo>
                    <a:pt x="0" y="45527"/>
                    <a:pt x="45527" y="0"/>
                    <a:pt x="101603" y="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</p:spPr>
        </p:sp>
        <p:sp>
          <p:nvSpPr>
            <p:cNvPr id="28" name="Shape 13"/>
            <p:cNvSpPr/>
            <p:nvPr/>
          </p:nvSpPr>
          <p:spPr>
            <a:xfrm>
              <a:off x="7413" y="6920"/>
              <a:ext cx="949" cy="8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254000" y="0"/>
                  </a:moveTo>
                  <a:lnTo>
                    <a:pt x="254000" y="0"/>
                  </a:lnTo>
                  <a:cubicBezTo>
                    <a:pt x="394186" y="0"/>
                    <a:pt x="508000" y="113814"/>
                    <a:pt x="508000" y="254000"/>
                  </a:cubicBezTo>
                  <a:lnTo>
                    <a:pt x="508000" y="254000"/>
                  </a:lnTo>
                  <a:cubicBezTo>
                    <a:pt x="508000" y="394186"/>
                    <a:pt x="394186" y="508000"/>
                    <a:pt x="254000" y="508000"/>
                  </a:cubicBezTo>
                  <a:lnTo>
                    <a:pt x="254000" y="508000"/>
                  </a:lnTo>
                  <a:cubicBezTo>
                    <a:pt x="113814" y="508000"/>
                    <a:pt x="0" y="394186"/>
                    <a:pt x="0" y="254000"/>
                  </a:cubicBezTo>
                  <a:lnTo>
                    <a:pt x="0" y="254000"/>
                  </a:lnTo>
                  <a:cubicBezTo>
                    <a:pt x="0" y="113814"/>
                    <a:pt x="113814" y="0"/>
                    <a:pt x="254000" y="0"/>
                  </a:cubicBezTo>
                  <a:close/>
                </a:path>
              </a:pathLst>
            </a:custGeom>
            <a:solidFill>
              <a:srgbClr val="3A7BD5"/>
            </a:solidFill>
          </p:spPr>
        </p:sp>
        <p:sp>
          <p:nvSpPr>
            <p:cNvPr id="29" name="Shape 14"/>
            <p:cNvSpPr/>
            <p:nvPr/>
          </p:nvSpPr>
          <p:spPr>
            <a:xfrm>
              <a:off x="7653" y="7160"/>
              <a:ext cx="451" cy="32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188635" y="40"/>
                  </a:moveTo>
                  <a:cubicBezTo>
                    <a:pt x="192564" y="-278"/>
                    <a:pt x="196413" y="1230"/>
                    <a:pt x="199192" y="4008"/>
                  </a:cubicBezTo>
                  <a:cubicBezTo>
                    <a:pt x="201970" y="6787"/>
                    <a:pt x="203478" y="10636"/>
                    <a:pt x="203160" y="14565"/>
                  </a:cubicBezTo>
                  <a:cubicBezTo>
                    <a:pt x="201573" y="34131"/>
                    <a:pt x="196255" y="64651"/>
                    <a:pt x="184785" y="93821"/>
                  </a:cubicBezTo>
                  <a:cubicBezTo>
                    <a:pt x="184071" y="95607"/>
                    <a:pt x="182602" y="96957"/>
                    <a:pt x="180737" y="97512"/>
                  </a:cubicBezTo>
                  <a:lnTo>
                    <a:pt x="148630" y="107156"/>
                  </a:lnTo>
                  <a:cubicBezTo>
                    <a:pt x="147082" y="107633"/>
                    <a:pt x="146050" y="109022"/>
                    <a:pt x="146050" y="110649"/>
                  </a:cubicBezTo>
                  <a:cubicBezTo>
                    <a:pt x="146050" y="112673"/>
                    <a:pt x="147677" y="114300"/>
                    <a:pt x="149701" y="114300"/>
                  </a:cubicBezTo>
                  <a:lnTo>
                    <a:pt x="165021" y="114300"/>
                  </a:lnTo>
                  <a:cubicBezTo>
                    <a:pt x="169783" y="114300"/>
                    <a:pt x="172839" y="119380"/>
                    <a:pt x="170378" y="123468"/>
                  </a:cubicBezTo>
                  <a:cubicBezTo>
                    <a:pt x="168791" y="126127"/>
                    <a:pt x="167084" y="128707"/>
                    <a:pt x="165338" y="131247"/>
                  </a:cubicBezTo>
                  <a:cubicBezTo>
                    <a:pt x="164544" y="132398"/>
                    <a:pt x="163354" y="133231"/>
                    <a:pt x="162004" y="133668"/>
                  </a:cubicBezTo>
                  <a:lnTo>
                    <a:pt x="123230" y="145256"/>
                  </a:lnTo>
                  <a:cubicBezTo>
                    <a:pt x="121682" y="145733"/>
                    <a:pt x="120650" y="147122"/>
                    <a:pt x="120650" y="148749"/>
                  </a:cubicBezTo>
                  <a:cubicBezTo>
                    <a:pt x="120650" y="150773"/>
                    <a:pt x="122277" y="152400"/>
                    <a:pt x="124301" y="152400"/>
                  </a:cubicBezTo>
                  <a:lnTo>
                    <a:pt x="130651" y="152400"/>
                  </a:lnTo>
                  <a:cubicBezTo>
                    <a:pt x="136446" y="152400"/>
                    <a:pt x="138986" y="159306"/>
                    <a:pt x="134144" y="162481"/>
                  </a:cubicBezTo>
                  <a:cubicBezTo>
                    <a:pt x="107156" y="180340"/>
                    <a:pt x="79494" y="179665"/>
                    <a:pt x="61754" y="174903"/>
                  </a:cubicBezTo>
                  <a:cubicBezTo>
                    <a:pt x="56713" y="173553"/>
                    <a:pt x="52229" y="170974"/>
                    <a:pt x="48101" y="167799"/>
                  </a:cubicBezTo>
                  <a:lnTo>
                    <a:pt x="19050" y="196850"/>
                  </a:lnTo>
                  <a:cubicBezTo>
                    <a:pt x="15558" y="200343"/>
                    <a:pt x="9843" y="200343"/>
                    <a:pt x="6350" y="196850"/>
                  </a:cubicBezTo>
                  <a:cubicBezTo>
                    <a:pt x="2857" y="193358"/>
                    <a:pt x="2857" y="187643"/>
                    <a:pt x="6350" y="184150"/>
                  </a:cubicBezTo>
                  <a:lnTo>
                    <a:pt x="38100" y="152400"/>
                  </a:lnTo>
                  <a:lnTo>
                    <a:pt x="38298" y="152598"/>
                  </a:lnTo>
                  <a:cubicBezTo>
                    <a:pt x="38576" y="152083"/>
                    <a:pt x="38933" y="151606"/>
                    <a:pt x="39370" y="151170"/>
                  </a:cubicBezTo>
                  <a:lnTo>
                    <a:pt x="101600" y="88900"/>
                  </a:lnTo>
                  <a:cubicBezTo>
                    <a:pt x="105093" y="85408"/>
                    <a:pt x="105093" y="79693"/>
                    <a:pt x="101600" y="76200"/>
                  </a:cubicBezTo>
                  <a:cubicBezTo>
                    <a:pt x="98108" y="72708"/>
                    <a:pt x="92393" y="72708"/>
                    <a:pt x="88900" y="76200"/>
                  </a:cubicBezTo>
                  <a:lnTo>
                    <a:pt x="35600" y="129461"/>
                  </a:lnTo>
                  <a:cubicBezTo>
                    <a:pt x="32068" y="132993"/>
                    <a:pt x="26075" y="131207"/>
                    <a:pt x="25678" y="126206"/>
                  </a:cubicBezTo>
                  <a:cubicBezTo>
                    <a:pt x="23971" y="105093"/>
                    <a:pt x="29369" y="77351"/>
                    <a:pt x="54491" y="52229"/>
                  </a:cubicBezTo>
                  <a:cubicBezTo>
                    <a:pt x="90646" y="16073"/>
                    <a:pt x="155377" y="2738"/>
                    <a:pt x="188595" y="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 15"/>
            <p:cNvSpPr/>
            <p:nvPr/>
          </p:nvSpPr>
          <p:spPr>
            <a:xfrm>
              <a:off x="8785" y="6880"/>
              <a:ext cx="732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30000"/>
                </a:lnSpc>
              </a:pPr>
              <a:r>
                <a:rPr lang="en-US" sz="2000" b="1" dirty="0">
                  <a:solidFill>
                    <a:schemeClr val="accent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核心场景：轻量自察</a:t>
              </a:r>
              <a:endParaRPr lang="en-US" sz="20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34" name="Text 16"/>
            <p:cNvSpPr/>
            <p:nvPr/>
          </p:nvSpPr>
          <p:spPr>
            <a:xfrm>
              <a:off x="8785" y="7360"/>
              <a:ext cx="9735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20000"/>
                </a:lnSpc>
              </a:pPr>
              <a:r>
                <a:rPr lang="en-US" sz="1800" dirty="0">
                  <a:solidFill>
                    <a:srgbClr val="4A4A4A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“希望通过简单方式了解自身心理状态，而非专业诊断</a:t>
              </a:r>
              <a:r>
                <a:rPr lang="en-US" sz="1400" dirty="0">
                  <a:solidFill>
                    <a:srgbClr val="4A4A4A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”</a:t>
              </a:r>
              <a:endParaRPr lang="en-US" sz="1600" dirty="0"/>
            </a:p>
          </p:txBody>
        </p:sp>
      </p:grpSp>
    </p:spTree>
  </p:cSld>
  <p:clrMapOvr>
    <a:masterClrMapping/>
  </p:clrMapOvr>
  <p:transition spd="slow" advClick="0" advTm="3000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" dur="500" tmFilter="0, 0; .2, .5; .8, .5; 1, 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250" autoRev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bldLvl="0" animBg="1"/>
          <p:bldP spid="18" grpId="1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" dur="500" tmFilter="0, 0; .2, .5; .8, .5; 1, 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250" autoRev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bldLvl="0" animBg="1"/>
          <p:bldP spid="18" grpId="1" bldLvl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02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03200" dist="101600" dir="2700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6469" y="244275"/>
            <a:ext cx="45847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bg1"/>
                </a:solidFill>
              </a:rPr>
              <a:t>“</a:t>
            </a:r>
            <a:r>
              <a:rPr lang="zh-CN" altLang="en-US" sz="4000" dirty="0">
                <a:solidFill>
                  <a:schemeClr val="bg1"/>
                </a:solidFill>
              </a:rPr>
              <a:t>心屿</a:t>
            </a:r>
            <a:r>
              <a:rPr lang="en-US" altLang="zh-CN" sz="4000" dirty="0">
                <a:solidFill>
                  <a:schemeClr val="bg1"/>
                </a:solidFill>
              </a:rPr>
              <a:t>”——</a:t>
            </a:r>
            <a:r>
              <a:rPr lang="zh-CN" altLang="en-US" sz="4000" dirty="0">
                <a:solidFill>
                  <a:schemeClr val="bg1"/>
                </a:solidFill>
              </a:rPr>
              <a:t>项目</a:t>
            </a:r>
            <a:r>
              <a:rPr lang="zh-CN" altLang="en-US" sz="4000" dirty="0">
                <a:solidFill>
                  <a:schemeClr val="bg1"/>
                </a:solidFill>
              </a:rPr>
              <a:t>介绍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8389" t="11352" r="7713" b="10759"/>
          <a:stretch>
            <a:fillRect/>
          </a:stretch>
        </p:blipFill>
        <p:spPr>
          <a:xfrm>
            <a:off x="1158875" y="1344930"/>
            <a:ext cx="2020570" cy="1876425"/>
          </a:xfrm>
          <a:prstGeom prst="rect">
            <a:avLst/>
          </a:prstGeom>
        </p:spPr>
      </p:pic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3943350" y="1438910"/>
            <a:ext cx="7058025" cy="15538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>
            <p:custDataLst>
              <p:tags r:id="rId3"/>
            </p:custDataLst>
          </p:nvPr>
        </p:nvSpPr>
        <p:spPr>
          <a:xfrm>
            <a:off x="4128135" y="1671320"/>
            <a:ext cx="6651625" cy="2040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800" b="1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</a:rPr>
              <a:t>心屿</a:t>
            </a:r>
            <a:r>
              <a:rPr lang="en-US" altLang="zh-CN" sz="1800" b="1" dirty="0">
                <a:solidFill>
                  <a:schemeClr val="bg1">
                    <a:lumMod val="95000"/>
                  </a:schemeClr>
                </a:solidFill>
              </a:rPr>
              <a:t>”</a:t>
            </a: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</a:rPr>
              <a:t>是一款创新性的</a:t>
            </a:r>
            <a:r>
              <a:rPr lang="en-US" altLang="zh-CN" sz="1800" b="1" dirty="0">
                <a:solidFill>
                  <a:schemeClr val="bg1">
                    <a:lumMod val="95000"/>
                  </a:schemeClr>
                </a:solidFill>
              </a:rPr>
              <a:t>AI</a:t>
            </a:r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</a:rPr>
              <a:t>驱动的心理健康社交支持平台，旨在为面临情绪压力和心理健康挑战的年轻群体提供一个便捷、科学且充满陪伴感的数字心灵港湾。</a:t>
            </a:r>
            <a:endParaRPr lang="zh-CN" altLang="en-US" sz="1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Shape 2"/>
          <p:cNvSpPr/>
          <p:nvPr/>
        </p:nvSpPr>
        <p:spPr>
          <a:xfrm>
            <a:off x="5413375" y="3678555"/>
            <a:ext cx="5080000" cy="0"/>
          </a:xfrm>
          <a:prstGeom prst="line">
            <a:avLst/>
          </a:prstGeom>
          <a:noFill/>
          <a:ln w="20320">
            <a:solidFill>
              <a:srgbClr val="007BFF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41" name="Text 3"/>
          <p:cNvSpPr/>
          <p:nvPr/>
        </p:nvSpPr>
        <p:spPr>
          <a:xfrm>
            <a:off x="5413375" y="3221355"/>
            <a:ext cx="5588000" cy="457200"/>
          </a:xfrm>
          <a:prstGeom prst="rect">
            <a:avLst/>
          </a:prstGeom>
          <a:noFill/>
        </p:spPr>
        <p:txBody>
          <a:bodyPr wrap="square" lIns="0" tIns="0" rIns="0" bIns="10160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7B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核心技术栈</a:t>
            </a:r>
            <a:endParaRPr lang="en-US" sz="1600" dirty="0"/>
          </a:p>
        </p:txBody>
      </p:sp>
      <p:sp>
        <p:nvSpPr>
          <p:cNvPr id="42" name="Shape 4"/>
          <p:cNvSpPr/>
          <p:nvPr/>
        </p:nvSpPr>
        <p:spPr>
          <a:xfrm>
            <a:off x="5505450" y="3902076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72641" y="151557"/>
                </a:moveTo>
                <a:cubicBezTo>
                  <a:pt x="163959" y="167233"/>
                  <a:pt x="144165" y="178594"/>
                  <a:pt x="125016" y="178594"/>
                </a:cubicBezTo>
                <a:cubicBezTo>
                  <a:pt x="96937" y="178594"/>
                  <a:pt x="73422" y="155079"/>
                  <a:pt x="73422" y="127000"/>
                </a:cubicBezTo>
                <a:cubicBezTo>
                  <a:pt x="73422" y="98921"/>
                  <a:pt x="96937" y="75406"/>
                  <a:pt x="125016" y="75406"/>
                </a:cubicBezTo>
                <a:cubicBezTo>
                  <a:pt x="144165" y="75406"/>
                  <a:pt x="163959" y="86767"/>
                  <a:pt x="172641" y="102443"/>
                </a:cubicBezTo>
                <a:cubicBezTo>
                  <a:pt x="179437" y="77192"/>
                  <a:pt x="193328" y="56158"/>
                  <a:pt x="215801" y="44004"/>
                </a:cubicBezTo>
                <a:cubicBezTo>
                  <a:pt x="193328" y="19397"/>
                  <a:pt x="160982" y="3969"/>
                  <a:pt x="125016" y="3969"/>
                </a:cubicBezTo>
                <a:cubicBezTo>
                  <a:pt x="57051" y="3969"/>
                  <a:pt x="1984" y="59035"/>
                  <a:pt x="1984" y="127000"/>
                </a:cubicBezTo>
                <a:cubicBezTo>
                  <a:pt x="1984" y="194965"/>
                  <a:pt x="57051" y="250031"/>
                  <a:pt x="125016" y="250031"/>
                </a:cubicBezTo>
                <a:cubicBezTo>
                  <a:pt x="160982" y="250031"/>
                  <a:pt x="193328" y="234603"/>
                  <a:pt x="215801" y="209996"/>
                </a:cubicBezTo>
                <a:cubicBezTo>
                  <a:pt x="193328" y="197842"/>
                  <a:pt x="179437" y="176808"/>
                  <a:pt x="172641" y="151557"/>
                </a:cubicBezTo>
                <a:close/>
              </a:path>
            </a:pathLst>
          </a:custGeom>
          <a:solidFill>
            <a:srgbClr val="0056B3"/>
          </a:solidFill>
        </p:spPr>
      </p:sp>
      <p:sp>
        <p:nvSpPr>
          <p:cNvPr id="43" name="Text 5"/>
          <p:cNvSpPr/>
          <p:nvPr/>
        </p:nvSpPr>
        <p:spPr>
          <a:xfrm>
            <a:off x="5819775" y="3917315"/>
            <a:ext cx="2348865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开发语言: C/C++ </a:t>
            </a:r>
            <a:endParaRPr lang="zh-CN" altLang="en-US" sz="14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44" name="Shape 6"/>
          <p:cNvSpPr/>
          <p:nvPr/>
        </p:nvSpPr>
        <p:spPr>
          <a:xfrm>
            <a:off x="5489575" y="433895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15875"/>
                </a:moveTo>
                <a:cubicBezTo>
                  <a:pt x="14238" y="15875"/>
                  <a:pt x="0" y="30113"/>
                  <a:pt x="0" y="47625"/>
                </a:cubicBezTo>
                <a:lnTo>
                  <a:pt x="0" y="174625"/>
                </a:lnTo>
                <a:cubicBezTo>
                  <a:pt x="0" y="192137"/>
                  <a:pt x="14238" y="206375"/>
                  <a:pt x="31750" y="206375"/>
                </a:cubicBezTo>
                <a:lnTo>
                  <a:pt x="103188" y="206375"/>
                </a:lnTo>
                <a:lnTo>
                  <a:pt x="95250" y="230188"/>
                </a:lnTo>
                <a:lnTo>
                  <a:pt x="59531" y="230188"/>
                </a:lnTo>
                <a:cubicBezTo>
                  <a:pt x="52933" y="230188"/>
                  <a:pt x="47625" y="235496"/>
                  <a:pt x="47625" y="242094"/>
                </a:cubicBezTo>
                <a:cubicBezTo>
                  <a:pt x="47625" y="248692"/>
                  <a:pt x="52933" y="254000"/>
                  <a:pt x="59531" y="254000"/>
                </a:cubicBezTo>
                <a:lnTo>
                  <a:pt x="194469" y="254000"/>
                </a:lnTo>
                <a:cubicBezTo>
                  <a:pt x="201067" y="254000"/>
                  <a:pt x="206375" y="248692"/>
                  <a:pt x="206375" y="242094"/>
                </a:cubicBezTo>
                <a:cubicBezTo>
                  <a:pt x="206375" y="235496"/>
                  <a:pt x="201067" y="230188"/>
                  <a:pt x="194469" y="230188"/>
                </a:cubicBezTo>
                <a:lnTo>
                  <a:pt x="158750" y="230188"/>
                </a:lnTo>
                <a:lnTo>
                  <a:pt x="150813" y="206375"/>
                </a:lnTo>
                <a:lnTo>
                  <a:pt x="222250" y="206375"/>
                </a:lnTo>
                <a:cubicBezTo>
                  <a:pt x="239762" y="206375"/>
                  <a:pt x="254000" y="192137"/>
                  <a:pt x="254000" y="174625"/>
                </a:cubicBezTo>
                <a:lnTo>
                  <a:pt x="254000" y="47625"/>
                </a:lnTo>
                <a:cubicBezTo>
                  <a:pt x="254000" y="30113"/>
                  <a:pt x="239762" y="15875"/>
                  <a:pt x="222250" y="15875"/>
                </a:cubicBezTo>
                <a:lnTo>
                  <a:pt x="31750" y="15875"/>
                </a:lnTo>
                <a:close/>
                <a:moveTo>
                  <a:pt x="47625" y="47625"/>
                </a:moveTo>
                <a:lnTo>
                  <a:pt x="206375" y="47625"/>
                </a:lnTo>
                <a:cubicBezTo>
                  <a:pt x="215156" y="47625"/>
                  <a:pt x="222250" y="54719"/>
                  <a:pt x="222250" y="63500"/>
                </a:cubicBezTo>
                <a:lnTo>
                  <a:pt x="222250" y="142875"/>
                </a:lnTo>
                <a:cubicBezTo>
                  <a:pt x="222250" y="151656"/>
                  <a:pt x="215156" y="158750"/>
                  <a:pt x="206375" y="158750"/>
                </a:cubicBezTo>
                <a:lnTo>
                  <a:pt x="47625" y="158750"/>
                </a:lnTo>
                <a:cubicBezTo>
                  <a:pt x="38844" y="158750"/>
                  <a:pt x="31750" y="151656"/>
                  <a:pt x="31750" y="142875"/>
                </a:cubicBezTo>
                <a:lnTo>
                  <a:pt x="31750" y="63500"/>
                </a:lnTo>
                <a:cubicBezTo>
                  <a:pt x="31750" y="54719"/>
                  <a:pt x="38844" y="47625"/>
                  <a:pt x="47625" y="47625"/>
                </a:cubicBezTo>
                <a:close/>
              </a:path>
            </a:pathLst>
          </a:custGeom>
          <a:solidFill>
            <a:srgbClr val="0056B3"/>
          </a:solidFill>
        </p:spPr>
      </p:sp>
      <p:sp>
        <p:nvSpPr>
          <p:cNvPr id="45" name="Text 7"/>
          <p:cNvSpPr/>
          <p:nvPr/>
        </p:nvSpPr>
        <p:spPr>
          <a:xfrm>
            <a:off x="5819775" y="4354197"/>
            <a:ext cx="2794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运行平台: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Windows</a:t>
            </a:r>
            <a:endParaRPr lang="en-US" sz="1600" dirty="0"/>
          </a:p>
        </p:txBody>
      </p:sp>
      <p:sp>
        <p:nvSpPr>
          <p:cNvPr id="46" name="Shape 8"/>
          <p:cNvSpPr/>
          <p:nvPr/>
        </p:nvSpPr>
        <p:spPr>
          <a:xfrm>
            <a:off x="5441950" y="4989829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/>
            </a:pathLst>
          </a:custGeom>
          <a:solidFill>
            <a:srgbClr val="0056B3"/>
          </a:solidFill>
        </p:spPr>
      </p:sp>
      <p:sp>
        <p:nvSpPr>
          <p:cNvPr id="47" name="Text 9"/>
          <p:cNvSpPr/>
          <p:nvPr/>
        </p:nvSpPr>
        <p:spPr>
          <a:xfrm>
            <a:off x="5819775" y="4810760"/>
            <a:ext cx="4353560" cy="2381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开发框架: Qt creater</a:t>
            </a:r>
            <a:r>
              <a:rPr lang="zh-CN" alt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、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 </a:t>
            </a:r>
            <a:r>
              <a:rPr lang="en-US" altLang="zh-CN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Visual Studio</a:t>
            </a:r>
            <a:r>
              <a:rPr lang="zh-CN" alt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、</a:t>
            </a:r>
            <a:r>
              <a:rPr lang="en-US" altLang="zh-CN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Navicat </a:t>
            </a:r>
            <a:endParaRPr lang="en-US" altLang="zh-CN" sz="14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</p:txBody>
      </p:sp>
      <p:sp>
        <p:nvSpPr>
          <p:cNvPr id="48" name="Shape 10"/>
          <p:cNvSpPr/>
          <p:nvPr/>
        </p:nvSpPr>
        <p:spPr>
          <a:xfrm>
            <a:off x="5457825" y="4822194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11175" y="48171"/>
                </a:moveTo>
                <a:lnTo>
                  <a:pt x="111175" y="72777"/>
                </a:lnTo>
                <a:lnTo>
                  <a:pt x="111423" y="73025"/>
                </a:lnTo>
                <a:cubicBezTo>
                  <a:pt x="114647" y="32147"/>
                  <a:pt x="148828" y="0"/>
                  <a:pt x="190550" y="0"/>
                </a:cubicBezTo>
                <a:cubicBezTo>
                  <a:pt x="200521" y="0"/>
                  <a:pt x="210096" y="1836"/>
                  <a:pt x="218877" y="5209"/>
                </a:cubicBezTo>
                <a:cubicBezTo>
                  <a:pt x="223838" y="7094"/>
                  <a:pt x="224730" y="13395"/>
                  <a:pt x="221010" y="17165"/>
                </a:cubicBezTo>
                <a:lnTo>
                  <a:pt x="177006" y="61168"/>
                </a:lnTo>
                <a:cubicBezTo>
                  <a:pt x="175518" y="62657"/>
                  <a:pt x="174675" y="64691"/>
                  <a:pt x="174675" y="66774"/>
                </a:cubicBezTo>
                <a:lnTo>
                  <a:pt x="174675" y="87313"/>
                </a:lnTo>
                <a:cubicBezTo>
                  <a:pt x="174675" y="91678"/>
                  <a:pt x="178246" y="95250"/>
                  <a:pt x="182612" y="95250"/>
                </a:cubicBezTo>
                <a:lnTo>
                  <a:pt x="203150" y="95250"/>
                </a:lnTo>
                <a:cubicBezTo>
                  <a:pt x="205234" y="95250"/>
                  <a:pt x="207268" y="94407"/>
                  <a:pt x="208756" y="92918"/>
                </a:cubicBezTo>
                <a:lnTo>
                  <a:pt x="252760" y="48915"/>
                </a:lnTo>
                <a:cubicBezTo>
                  <a:pt x="256530" y="45145"/>
                  <a:pt x="262830" y="46087"/>
                  <a:pt x="264716" y="51048"/>
                </a:cubicBezTo>
                <a:cubicBezTo>
                  <a:pt x="268089" y="59829"/>
                  <a:pt x="269925" y="69404"/>
                  <a:pt x="269925" y="79375"/>
                </a:cubicBezTo>
                <a:cubicBezTo>
                  <a:pt x="269925" y="109438"/>
                  <a:pt x="253206" y="135632"/>
                  <a:pt x="228501" y="149076"/>
                </a:cubicBezTo>
                <a:lnTo>
                  <a:pt x="268932" y="189508"/>
                </a:lnTo>
                <a:cubicBezTo>
                  <a:pt x="278209" y="198785"/>
                  <a:pt x="278209" y="213866"/>
                  <a:pt x="268932" y="223193"/>
                </a:cubicBezTo>
                <a:lnTo>
                  <a:pt x="239117" y="253008"/>
                </a:lnTo>
                <a:cubicBezTo>
                  <a:pt x="229840" y="262285"/>
                  <a:pt x="214759" y="262285"/>
                  <a:pt x="205432" y="253008"/>
                </a:cubicBezTo>
                <a:lnTo>
                  <a:pt x="142925" y="190500"/>
                </a:lnTo>
                <a:cubicBezTo>
                  <a:pt x="129332" y="176907"/>
                  <a:pt x="126256" y="156815"/>
                  <a:pt x="133747" y="140246"/>
                </a:cubicBezTo>
                <a:lnTo>
                  <a:pt x="88751" y="95250"/>
                </a:lnTo>
                <a:lnTo>
                  <a:pt x="64145" y="95250"/>
                </a:lnTo>
                <a:cubicBezTo>
                  <a:pt x="58837" y="95250"/>
                  <a:pt x="53876" y="92621"/>
                  <a:pt x="50949" y="88205"/>
                </a:cubicBezTo>
                <a:lnTo>
                  <a:pt x="11609" y="29220"/>
                </a:lnTo>
                <a:cubicBezTo>
                  <a:pt x="9525" y="26095"/>
                  <a:pt x="9922" y="21878"/>
                  <a:pt x="12601" y="19199"/>
                </a:cubicBezTo>
                <a:lnTo>
                  <a:pt x="35123" y="-3324"/>
                </a:lnTo>
                <a:cubicBezTo>
                  <a:pt x="37802" y="-6003"/>
                  <a:pt x="41970" y="-6400"/>
                  <a:pt x="45145" y="-4316"/>
                </a:cubicBezTo>
                <a:lnTo>
                  <a:pt x="104130" y="34975"/>
                </a:lnTo>
                <a:cubicBezTo>
                  <a:pt x="108545" y="37902"/>
                  <a:pt x="111175" y="42863"/>
                  <a:pt x="111175" y="48171"/>
                </a:cubicBezTo>
                <a:close/>
                <a:moveTo>
                  <a:pt x="106958" y="147141"/>
                </a:moveTo>
                <a:cubicBezTo>
                  <a:pt x="103832" y="165497"/>
                  <a:pt x="108148" y="184894"/>
                  <a:pt x="120055" y="200422"/>
                </a:cubicBezTo>
                <a:lnTo>
                  <a:pt x="72926" y="247501"/>
                </a:lnTo>
                <a:cubicBezTo>
                  <a:pt x="58986" y="261441"/>
                  <a:pt x="36364" y="261441"/>
                  <a:pt x="22423" y="247501"/>
                </a:cubicBezTo>
                <a:cubicBezTo>
                  <a:pt x="8483" y="233561"/>
                  <a:pt x="8483" y="210939"/>
                  <a:pt x="22423" y="196999"/>
                </a:cubicBezTo>
                <a:lnTo>
                  <a:pt x="89595" y="129828"/>
                </a:lnTo>
                <a:lnTo>
                  <a:pt x="106958" y="147191"/>
                </a:lnTo>
                <a:close/>
              </a:path>
            </a:pathLst>
          </a:custGeom>
          <a:solidFill>
            <a:srgbClr val="0056B3"/>
          </a:solidFill>
        </p:spPr>
      </p:sp>
      <p:sp>
        <p:nvSpPr>
          <p:cNvPr id="49" name="Shape 19"/>
          <p:cNvSpPr/>
          <p:nvPr/>
        </p:nvSpPr>
        <p:spPr>
          <a:xfrm>
            <a:off x="5505450" y="5864860"/>
            <a:ext cx="222250" cy="249555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22250" y="102096"/>
                </a:moveTo>
                <a:cubicBezTo>
                  <a:pt x="214908" y="106958"/>
                  <a:pt x="206474" y="110877"/>
                  <a:pt x="197693" y="114002"/>
                </a:cubicBezTo>
                <a:cubicBezTo>
                  <a:pt x="174377" y="122337"/>
                  <a:pt x="143768" y="127000"/>
                  <a:pt x="111125" y="127000"/>
                </a:cubicBezTo>
                <a:cubicBezTo>
                  <a:pt x="78482" y="127000"/>
                  <a:pt x="47823" y="122287"/>
                  <a:pt x="24557" y="114002"/>
                </a:cubicBezTo>
                <a:cubicBezTo>
                  <a:pt x="15825" y="110877"/>
                  <a:pt x="7342" y="106958"/>
                  <a:pt x="0" y="102096"/>
                </a:cubicBezTo>
                <a:lnTo>
                  <a:pt x="0" y="142875"/>
                </a:lnTo>
                <a:cubicBezTo>
                  <a:pt x="0" y="164802"/>
                  <a:pt x="49758" y="182563"/>
                  <a:pt x="111125" y="182563"/>
                </a:cubicBezTo>
                <a:cubicBezTo>
                  <a:pt x="172492" y="182563"/>
                  <a:pt x="222250" y="164802"/>
                  <a:pt x="222250" y="142875"/>
                </a:cubicBezTo>
                <a:lnTo>
                  <a:pt x="222250" y="102096"/>
                </a:lnTo>
                <a:close/>
                <a:moveTo>
                  <a:pt x="222250" y="63500"/>
                </a:moveTo>
                <a:lnTo>
                  <a:pt x="222250" y="39688"/>
                </a:lnTo>
                <a:cubicBezTo>
                  <a:pt x="222250" y="17760"/>
                  <a:pt x="172492" y="0"/>
                  <a:pt x="111125" y="0"/>
                </a:cubicBezTo>
                <a:cubicBezTo>
                  <a:pt x="49758" y="0"/>
                  <a:pt x="0" y="17760"/>
                  <a:pt x="0" y="39688"/>
                </a:cubicBezTo>
                <a:lnTo>
                  <a:pt x="0" y="63500"/>
                </a:lnTo>
                <a:cubicBezTo>
                  <a:pt x="0" y="85427"/>
                  <a:pt x="49758" y="103188"/>
                  <a:pt x="111125" y="103188"/>
                </a:cubicBezTo>
                <a:cubicBezTo>
                  <a:pt x="172492" y="103188"/>
                  <a:pt x="222250" y="85427"/>
                  <a:pt x="222250" y="63500"/>
                </a:cubicBezTo>
                <a:close/>
                <a:moveTo>
                  <a:pt x="197693" y="193377"/>
                </a:moveTo>
                <a:cubicBezTo>
                  <a:pt x="174427" y="201662"/>
                  <a:pt x="143818" y="206375"/>
                  <a:pt x="111125" y="206375"/>
                </a:cubicBezTo>
                <a:cubicBezTo>
                  <a:pt x="78432" y="206375"/>
                  <a:pt x="47823" y="201662"/>
                  <a:pt x="24557" y="193377"/>
                </a:cubicBezTo>
                <a:cubicBezTo>
                  <a:pt x="15825" y="190252"/>
                  <a:pt x="7342" y="186333"/>
                  <a:pt x="0" y="181471"/>
                </a:cubicBezTo>
                <a:lnTo>
                  <a:pt x="0" y="214313"/>
                </a:lnTo>
                <a:cubicBezTo>
                  <a:pt x="0" y="236240"/>
                  <a:pt x="49758" y="254000"/>
                  <a:pt x="111125" y="254000"/>
                </a:cubicBezTo>
                <a:cubicBezTo>
                  <a:pt x="172492" y="254000"/>
                  <a:pt x="222250" y="236240"/>
                  <a:pt x="222250" y="214313"/>
                </a:cubicBezTo>
                <a:lnTo>
                  <a:pt x="222250" y="181471"/>
                </a:lnTo>
                <a:cubicBezTo>
                  <a:pt x="214908" y="186333"/>
                  <a:pt x="206474" y="190252"/>
                  <a:pt x="197693" y="193377"/>
                </a:cubicBezTo>
                <a:close/>
              </a:path>
            </a:pathLst>
          </a:custGeom>
          <a:solidFill>
            <a:srgbClr val="FFC107"/>
          </a:solidFill>
        </p:spPr>
      </p:sp>
      <p:sp>
        <p:nvSpPr>
          <p:cNvPr id="50" name="Text 20"/>
          <p:cNvSpPr/>
          <p:nvPr/>
        </p:nvSpPr>
        <p:spPr>
          <a:xfrm>
            <a:off x="5819775" y="5880100"/>
            <a:ext cx="1625600" cy="2495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Database:  M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ySQL</a:t>
            </a:r>
            <a:endParaRPr lang="en-US" sz="14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51" name="Shape 21"/>
          <p:cNvSpPr/>
          <p:nvPr/>
        </p:nvSpPr>
        <p:spPr>
          <a:xfrm>
            <a:off x="5473700" y="6301740"/>
            <a:ext cx="285750" cy="249555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23031" y="43656"/>
                </a:moveTo>
                <a:lnTo>
                  <a:pt x="162719" y="43656"/>
                </a:lnTo>
                <a:lnTo>
                  <a:pt x="162719" y="67469"/>
                </a:lnTo>
                <a:lnTo>
                  <a:pt x="123031" y="67469"/>
                </a:lnTo>
                <a:lnTo>
                  <a:pt x="123031" y="43656"/>
                </a:lnTo>
                <a:close/>
                <a:moveTo>
                  <a:pt x="119063" y="15875"/>
                </a:moveTo>
                <a:cubicBezTo>
                  <a:pt x="105916" y="15875"/>
                  <a:pt x="95250" y="26541"/>
                  <a:pt x="95250" y="39688"/>
                </a:cubicBezTo>
                <a:lnTo>
                  <a:pt x="95250" y="71438"/>
                </a:lnTo>
                <a:cubicBezTo>
                  <a:pt x="95250" y="84584"/>
                  <a:pt x="105916" y="95250"/>
                  <a:pt x="119063" y="95250"/>
                </a:cubicBezTo>
                <a:lnTo>
                  <a:pt x="127000" y="95250"/>
                </a:lnTo>
                <a:lnTo>
                  <a:pt x="127000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63500" y="142875"/>
                </a:lnTo>
                <a:lnTo>
                  <a:pt x="63500" y="158750"/>
                </a:lnTo>
                <a:lnTo>
                  <a:pt x="55563" y="158750"/>
                </a:lnTo>
                <a:cubicBezTo>
                  <a:pt x="42416" y="158750"/>
                  <a:pt x="31750" y="169416"/>
                  <a:pt x="31750" y="182563"/>
                </a:cubicBezTo>
                <a:lnTo>
                  <a:pt x="31750" y="214313"/>
                </a:lnTo>
                <a:cubicBezTo>
                  <a:pt x="31750" y="227459"/>
                  <a:pt x="42416" y="238125"/>
                  <a:pt x="55563" y="238125"/>
                </a:cubicBezTo>
                <a:lnTo>
                  <a:pt x="103188" y="238125"/>
                </a:lnTo>
                <a:cubicBezTo>
                  <a:pt x="116334" y="238125"/>
                  <a:pt x="127000" y="227459"/>
                  <a:pt x="127000" y="214313"/>
                </a:cubicBezTo>
                <a:lnTo>
                  <a:pt x="127000" y="182563"/>
                </a:lnTo>
                <a:cubicBezTo>
                  <a:pt x="127000" y="169416"/>
                  <a:pt x="116334" y="158750"/>
                  <a:pt x="103188" y="158750"/>
                </a:cubicBezTo>
                <a:lnTo>
                  <a:pt x="95250" y="158750"/>
                </a:lnTo>
                <a:lnTo>
                  <a:pt x="95250" y="142875"/>
                </a:lnTo>
                <a:lnTo>
                  <a:pt x="190500" y="142875"/>
                </a:lnTo>
                <a:lnTo>
                  <a:pt x="190500" y="158750"/>
                </a:lnTo>
                <a:lnTo>
                  <a:pt x="182563" y="158750"/>
                </a:lnTo>
                <a:cubicBezTo>
                  <a:pt x="169416" y="158750"/>
                  <a:pt x="158750" y="169416"/>
                  <a:pt x="158750" y="182563"/>
                </a:cubicBezTo>
                <a:lnTo>
                  <a:pt x="158750" y="214313"/>
                </a:lnTo>
                <a:cubicBezTo>
                  <a:pt x="158750" y="227459"/>
                  <a:pt x="169416" y="238125"/>
                  <a:pt x="182563" y="238125"/>
                </a:cubicBezTo>
                <a:lnTo>
                  <a:pt x="230188" y="238125"/>
                </a:lnTo>
                <a:cubicBezTo>
                  <a:pt x="243334" y="238125"/>
                  <a:pt x="254000" y="227459"/>
                  <a:pt x="254000" y="214313"/>
                </a:cubicBezTo>
                <a:lnTo>
                  <a:pt x="254000" y="182563"/>
                </a:lnTo>
                <a:cubicBezTo>
                  <a:pt x="254000" y="169416"/>
                  <a:pt x="243334" y="158750"/>
                  <a:pt x="230188" y="158750"/>
                </a:cubicBezTo>
                <a:lnTo>
                  <a:pt x="222250" y="158750"/>
                </a:lnTo>
                <a:lnTo>
                  <a:pt x="222250" y="142875"/>
                </a:lnTo>
                <a:lnTo>
                  <a:pt x="269875" y="142875"/>
                </a:lnTo>
                <a:cubicBezTo>
                  <a:pt x="278656" y="142875"/>
                  <a:pt x="285750" y="135781"/>
                  <a:pt x="285750" y="127000"/>
                </a:cubicBezTo>
                <a:cubicBezTo>
                  <a:pt x="285750" y="118219"/>
                  <a:pt x="278656" y="111125"/>
                  <a:pt x="269875" y="111125"/>
                </a:cubicBezTo>
                <a:lnTo>
                  <a:pt x="158750" y="111125"/>
                </a:lnTo>
                <a:lnTo>
                  <a:pt x="158750" y="95250"/>
                </a:lnTo>
                <a:lnTo>
                  <a:pt x="166688" y="95250"/>
                </a:lnTo>
                <a:cubicBezTo>
                  <a:pt x="179834" y="95250"/>
                  <a:pt x="190500" y="84584"/>
                  <a:pt x="190500" y="71438"/>
                </a:cubicBezTo>
                <a:lnTo>
                  <a:pt x="190500" y="39688"/>
                </a:lnTo>
                <a:cubicBezTo>
                  <a:pt x="190500" y="26541"/>
                  <a:pt x="179834" y="15875"/>
                  <a:pt x="166688" y="15875"/>
                </a:cubicBezTo>
                <a:lnTo>
                  <a:pt x="119063" y="15875"/>
                </a:lnTo>
                <a:close/>
                <a:moveTo>
                  <a:pt x="222250" y="186531"/>
                </a:moveTo>
                <a:lnTo>
                  <a:pt x="226219" y="186531"/>
                </a:lnTo>
                <a:lnTo>
                  <a:pt x="226219" y="210344"/>
                </a:lnTo>
                <a:lnTo>
                  <a:pt x="186531" y="210344"/>
                </a:lnTo>
                <a:lnTo>
                  <a:pt x="186531" y="186531"/>
                </a:lnTo>
                <a:lnTo>
                  <a:pt x="222250" y="186531"/>
                </a:lnTo>
                <a:close/>
                <a:moveTo>
                  <a:pt x="95250" y="186531"/>
                </a:moveTo>
                <a:lnTo>
                  <a:pt x="99219" y="186531"/>
                </a:lnTo>
                <a:lnTo>
                  <a:pt x="99219" y="210344"/>
                </a:lnTo>
                <a:lnTo>
                  <a:pt x="59531" y="210344"/>
                </a:lnTo>
                <a:lnTo>
                  <a:pt x="59531" y="186531"/>
                </a:lnTo>
                <a:lnTo>
                  <a:pt x="95250" y="186531"/>
                </a:lnTo>
                <a:close/>
              </a:path>
            </a:pathLst>
          </a:custGeom>
          <a:solidFill>
            <a:srgbClr val="FFC107"/>
          </a:solidFill>
        </p:spPr>
      </p:sp>
      <p:sp>
        <p:nvSpPr>
          <p:cNvPr id="52" name="Text 22"/>
          <p:cNvSpPr/>
          <p:nvPr/>
        </p:nvSpPr>
        <p:spPr>
          <a:xfrm>
            <a:off x="5819775" y="6316980"/>
            <a:ext cx="2438400" cy="2495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Communication: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 TCP Socket</a:t>
            </a:r>
            <a:endParaRPr lang="en-US" sz="1600" dirty="0"/>
          </a:p>
        </p:txBody>
      </p:sp>
      <p:sp>
        <p:nvSpPr>
          <p:cNvPr id="54" name="Shape 13"/>
          <p:cNvSpPr/>
          <p:nvPr/>
        </p:nvSpPr>
        <p:spPr>
          <a:xfrm>
            <a:off x="5381625" y="5693410"/>
            <a:ext cx="5080000" cy="0"/>
          </a:xfrm>
          <a:prstGeom prst="line">
            <a:avLst/>
          </a:prstGeom>
          <a:noFill/>
          <a:ln w="20320">
            <a:solidFill>
              <a:srgbClr val="FFC107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55" name="Text 14"/>
          <p:cNvSpPr/>
          <p:nvPr/>
        </p:nvSpPr>
        <p:spPr>
          <a:xfrm>
            <a:off x="5381625" y="5236210"/>
            <a:ext cx="5588000" cy="457200"/>
          </a:xfrm>
          <a:prstGeom prst="rect">
            <a:avLst/>
          </a:prstGeom>
          <a:noFill/>
        </p:spPr>
        <p:txBody>
          <a:bodyPr wrap="square" lIns="0" tIns="0" rIns="0" bIns="10160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C107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关键第三方库</a:t>
            </a:r>
            <a:endParaRPr lang="en-US" sz="1600" dirty="0"/>
          </a:p>
        </p:txBody>
      </p:sp>
      <p:graphicFrame>
        <p:nvGraphicFramePr>
          <p:cNvPr id="56" name="对象 55"/>
          <p:cNvGraphicFramePr/>
          <p:nvPr/>
        </p:nvGraphicFramePr>
        <p:xfrm>
          <a:off x="315595" y="3637915"/>
          <a:ext cx="4557395" cy="2920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" name="" r:id="rId4" imgW="3078480" imgH="2122170" progId="Visio.Drawing.15">
                  <p:embed/>
                </p:oleObj>
              </mc:Choice>
              <mc:Fallback>
                <p:oleObj name="" r:id="rId4" imgW="3078480" imgH="2122170" progId="Visio.Drawing.15">
                  <p:embed/>
                  <p:pic>
                    <p:nvPicPr>
                      <p:cNvPr id="0" name="图片 5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5595" y="3637915"/>
                        <a:ext cx="4557395" cy="2920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5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8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02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03200" dist="101600" dir="2700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6469" y="244275"/>
            <a:ext cx="4246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系统整体框架拓扑</a:t>
            </a:r>
            <a:endParaRPr lang="en-US" sz="4000" dirty="0">
              <a:solidFill>
                <a:schemeClr val="bg1"/>
              </a:solidFill>
            </a:endParaRPr>
          </a:p>
          <a:p>
            <a:pPr algn="l"/>
            <a:endParaRPr lang="en-US" altLang="en-US" sz="4000" dirty="0">
              <a:solidFill>
                <a:schemeClr val="bg1"/>
              </a:solidFill>
            </a:endParaRPr>
          </a:p>
        </p:txBody>
      </p:sp>
      <p:sp>
        <p:nvSpPr>
          <p:cNvPr id="2" name="Text 0"/>
          <p:cNvSpPr/>
          <p:nvPr/>
        </p:nvSpPr>
        <p:spPr>
          <a:xfrm>
            <a:off x="0" y="965200"/>
            <a:ext cx="12192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857250" y="2641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007BFF">
              <a:alpha val="20000"/>
            </a:srgbClr>
          </a:solidFill>
        </p:spPr>
      </p:sp>
      <p:sp>
        <p:nvSpPr>
          <p:cNvPr id="6" name="Shape 2"/>
          <p:cNvSpPr/>
          <p:nvPr/>
        </p:nvSpPr>
        <p:spPr>
          <a:xfrm>
            <a:off x="1238250" y="302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314325"/>
                </a:lnTo>
                <a:cubicBezTo>
                  <a:pt x="0" y="345847"/>
                  <a:pt x="25628" y="371475"/>
                  <a:pt x="57150" y="371475"/>
                </a:cubicBezTo>
                <a:lnTo>
                  <a:pt x="185738" y="371475"/>
                </a:lnTo>
                <a:lnTo>
                  <a:pt x="171450" y="414338"/>
                </a:lnTo>
                <a:lnTo>
                  <a:pt x="107156" y="414338"/>
                </a:lnTo>
                <a:cubicBezTo>
                  <a:pt x="95280" y="414338"/>
                  <a:pt x="85725" y="423892"/>
                  <a:pt x="85725" y="435769"/>
                </a:cubicBezTo>
                <a:cubicBezTo>
                  <a:pt x="85725" y="447645"/>
                  <a:pt x="95280" y="457200"/>
                  <a:pt x="107156" y="457200"/>
                </a:cubicBezTo>
                <a:lnTo>
                  <a:pt x="350044" y="457200"/>
                </a:lnTo>
                <a:cubicBezTo>
                  <a:pt x="361920" y="457200"/>
                  <a:pt x="371475" y="447645"/>
                  <a:pt x="371475" y="435769"/>
                </a:cubicBezTo>
                <a:cubicBezTo>
                  <a:pt x="371475" y="423892"/>
                  <a:pt x="361920" y="414338"/>
                  <a:pt x="350044" y="414338"/>
                </a:cubicBezTo>
                <a:lnTo>
                  <a:pt x="285750" y="414338"/>
                </a:lnTo>
                <a:lnTo>
                  <a:pt x="271463" y="371475"/>
                </a:lnTo>
                <a:lnTo>
                  <a:pt x="400050" y="371475"/>
                </a:lnTo>
                <a:cubicBezTo>
                  <a:pt x="431572" y="371475"/>
                  <a:pt x="457200" y="345847"/>
                  <a:pt x="457200" y="314325"/>
                </a:cubicBezTo>
                <a:lnTo>
                  <a:pt x="457200" y="85725"/>
                </a:lnTo>
                <a:cubicBezTo>
                  <a:pt x="457200" y="54203"/>
                  <a:pt x="431572" y="28575"/>
                  <a:pt x="400050" y="28575"/>
                </a:cubicBezTo>
                <a:lnTo>
                  <a:pt x="57150" y="28575"/>
                </a:lnTo>
                <a:close/>
                <a:moveTo>
                  <a:pt x="85725" y="85725"/>
                </a:moveTo>
                <a:lnTo>
                  <a:pt x="371475" y="85725"/>
                </a:lnTo>
                <a:cubicBezTo>
                  <a:pt x="387281" y="85725"/>
                  <a:pt x="400050" y="98494"/>
                  <a:pt x="400050" y="114300"/>
                </a:cubicBezTo>
                <a:lnTo>
                  <a:pt x="400050" y="257175"/>
                </a:lnTo>
                <a:cubicBezTo>
                  <a:pt x="400050" y="272981"/>
                  <a:pt x="387281" y="285750"/>
                  <a:pt x="371475" y="285750"/>
                </a:cubicBezTo>
                <a:lnTo>
                  <a:pt x="85725" y="285750"/>
                </a:lnTo>
                <a:cubicBezTo>
                  <a:pt x="69919" y="285750"/>
                  <a:pt x="57150" y="272981"/>
                  <a:pt x="57150" y="257175"/>
                </a:cubicBezTo>
                <a:lnTo>
                  <a:pt x="57150" y="114300"/>
                </a:lnTo>
                <a:cubicBezTo>
                  <a:pt x="57150" y="98494"/>
                  <a:pt x="69919" y="85725"/>
                  <a:pt x="85725" y="85725"/>
                </a:cubicBezTo>
                <a:close/>
              </a:path>
            </a:pathLst>
          </a:custGeom>
          <a:solidFill>
            <a:srgbClr val="007BFF"/>
          </a:solidFill>
        </p:spPr>
      </p:sp>
      <p:sp>
        <p:nvSpPr>
          <p:cNvPr id="7" name="Text 3"/>
          <p:cNvSpPr/>
          <p:nvPr>
            <p:custDataLst>
              <p:tags r:id="rId1"/>
            </p:custDataLst>
          </p:nvPr>
        </p:nvSpPr>
        <p:spPr>
          <a:xfrm>
            <a:off x="583882" y="3962400"/>
            <a:ext cx="1765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前端Qt客户端</a:t>
            </a:r>
            <a:endParaRPr lang="en-US" sz="1600" dirty="0"/>
          </a:p>
        </p:txBody>
      </p:sp>
      <p:sp>
        <p:nvSpPr>
          <p:cNvPr id="9" name="Text 4"/>
          <p:cNvSpPr/>
          <p:nvPr>
            <p:custDataLst>
              <p:tags r:id="rId2"/>
            </p:custDataLst>
          </p:nvPr>
        </p:nvSpPr>
        <p:spPr>
          <a:xfrm>
            <a:off x="450850" y="4267200"/>
            <a:ext cx="20320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endParaRPr lang="en-US" sz="1600" dirty="0"/>
          </a:p>
        </p:txBody>
      </p:sp>
      <p:sp>
        <p:nvSpPr>
          <p:cNvPr id="10" name="Shape 5"/>
          <p:cNvSpPr/>
          <p:nvPr>
            <p:custDataLst>
              <p:tags r:id="rId3"/>
            </p:custDataLst>
          </p:nvPr>
        </p:nvSpPr>
        <p:spPr>
          <a:xfrm>
            <a:off x="2752725" y="3322321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08419"/>
                </a:moveTo>
                <a:cubicBezTo>
                  <a:pt x="517118" y="219581"/>
                  <a:pt x="517118" y="237708"/>
                  <a:pt x="505956" y="248870"/>
                </a:cubicBezTo>
                <a:lnTo>
                  <a:pt x="391656" y="363170"/>
                </a:lnTo>
                <a:cubicBezTo>
                  <a:pt x="383441" y="371386"/>
                  <a:pt x="371207" y="373797"/>
                  <a:pt x="360491" y="369332"/>
                </a:cubicBezTo>
                <a:cubicBezTo>
                  <a:pt x="349776" y="364867"/>
                  <a:pt x="342900" y="354419"/>
                  <a:pt x="342900" y="342900"/>
                </a:cubicBezTo>
                <a:lnTo>
                  <a:pt x="342900" y="285750"/>
                </a:lnTo>
                <a:lnTo>
                  <a:pt x="42863" y="285750"/>
                </a:lnTo>
                <a:cubicBezTo>
                  <a:pt x="19199" y="285750"/>
                  <a:pt x="0" y="266551"/>
                  <a:pt x="0" y="242888"/>
                </a:cubicBezTo>
                <a:lnTo>
                  <a:pt x="0" y="214313"/>
                </a:lnTo>
                <a:cubicBezTo>
                  <a:pt x="0" y="190649"/>
                  <a:pt x="19199" y="171450"/>
                  <a:pt x="42863" y="171450"/>
                </a:cubicBezTo>
                <a:lnTo>
                  <a:pt x="342900" y="171450"/>
                </a:lnTo>
                <a:lnTo>
                  <a:pt x="342900" y="114300"/>
                </a:lnTo>
                <a:cubicBezTo>
                  <a:pt x="342900" y="102781"/>
                  <a:pt x="349865" y="92333"/>
                  <a:pt x="360581" y="87868"/>
                </a:cubicBezTo>
                <a:cubicBezTo>
                  <a:pt x="371296" y="83403"/>
                  <a:pt x="383530" y="85904"/>
                  <a:pt x="391745" y="94030"/>
                </a:cubicBezTo>
                <a:lnTo>
                  <a:pt x="506045" y="208330"/>
                </a:lnTo>
                <a:close/>
              </a:path>
            </a:pathLst>
          </a:custGeom>
          <a:solidFill>
            <a:srgbClr val="99A1AF"/>
          </a:solidFill>
        </p:spPr>
      </p:sp>
      <p:sp>
        <p:nvSpPr>
          <p:cNvPr id="11" name="Shape 6"/>
          <p:cNvSpPr/>
          <p:nvPr/>
        </p:nvSpPr>
        <p:spPr>
          <a:xfrm>
            <a:off x="3943350" y="2641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0056B3">
              <a:alpha val="20000"/>
            </a:srgbClr>
          </a:solidFill>
        </p:spPr>
      </p:sp>
      <p:sp>
        <p:nvSpPr>
          <p:cNvPr id="12" name="Shape 7"/>
          <p:cNvSpPr/>
          <p:nvPr/>
        </p:nvSpPr>
        <p:spPr>
          <a:xfrm>
            <a:off x="4352925" y="30226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142875"/>
                </a:lnTo>
                <a:cubicBezTo>
                  <a:pt x="0" y="174397"/>
                  <a:pt x="25628" y="200025"/>
                  <a:pt x="57150" y="200025"/>
                </a:cubicBezTo>
                <a:lnTo>
                  <a:pt x="342900" y="200025"/>
                </a:lnTo>
                <a:cubicBezTo>
                  <a:pt x="374422" y="200025"/>
                  <a:pt x="400050" y="174397"/>
                  <a:pt x="400050" y="142875"/>
                </a:cubicBezTo>
                <a:lnTo>
                  <a:pt x="400050" y="85725"/>
                </a:lnTo>
                <a:cubicBezTo>
                  <a:pt x="400050" y="54203"/>
                  <a:pt x="374422" y="28575"/>
                  <a:pt x="342900" y="28575"/>
                </a:cubicBezTo>
                <a:lnTo>
                  <a:pt x="57150" y="28575"/>
                </a:lnTo>
                <a:close/>
                <a:moveTo>
                  <a:pt x="250031" y="92869"/>
                </a:moveTo>
                <a:cubicBezTo>
                  <a:pt x="261859" y="92869"/>
                  <a:pt x="271463" y="102472"/>
                  <a:pt x="271463" y="114300"/>
                </a:cubicBezTo>
                <a:cubicBezTo>
                  <a:pt x="271463" y="126128"/>
                  <a:pt x="261859" y="135731"/>
                  <a:pt x="250031" y="135731"/>
                </a:cubicBezTo>
                <a:cubicBezTo>
                  <a:pt x="238203" y="135731"/>
                  <a:pt x="228600" y="126128"/>
                  <a:pt x="228600" y="114300"/>
                </a:cubicBezTo>
                <a:cubicBezTo>
                  <a:pt x="228600" y="102472"/>
                  <a:pt x="238203" y="92869"/>
                  <a:pt x="250031" y="92869"/>
                </a:cubicBezTo>
                <a:close/>
                <a:moveTo>
                  <a:pt x="300038" y="114300"/>
                </a:moveTo>
                <a:cubicBezTo>
                  <a:pt x="300038" y="102472"/>
                  <a:pt x="309641" y="92869"/>
                  <a:pt x="321469" y="92869"/>
                </a:cubicBezTo>
                <a:cubicBezTo>
                  <a:pt x="333297" y="92869"/>
                  <a:pt x="342900" y="102472"/>
                  <a:pt x="342900" y="114300"/>
                </a:cubicBezTo>
                <a:cubicBezTo>
                  <a:pt x="342900" y="126128"/>
                  <a:pt x="333297" y="135731"/>
                  <a:pt x="321469" y="135731"/>
                </a:cubicBezTo>
                <a:cubicBezTo>
                  <a:pt x="309641" y="135731"/>
                  <a:pt x="300038" y="126128"/>
                  <a:pt x="300038" y="114300"/>
                </a:cubicBezTo>
                <a:close/>
                <a:moveTo>
                  <a:pt x="57150" y="257175"/>
                </a:moveTo>
                <a:cubicBezTo>
                  <a:pt x="25628" y="257175"/>
                  <a:pt x="0" y="282803"/>
                  <a:pt x="0" y="314325"/>
                </a:cubicBezTo>
                <a:lnTo>
                  <a:pt x="0" y="371475"/>
                </a:lnTo>
                <a:cubicBezTo>
                  <a:pt x="0" y="402997"/>
                  <a:pt x="25628" y="428625"/>
                  <a:pt x="57150" y="428625"/>
                </a:cubicBezTo>
                <a:lnTo>
                  <a:pt x="342900" y="428625"/>
                </a:lnTo>
                <a:cubicBezTo>
                  <a:pt x="374422" y="428625"/>
                  <a:pt x="400050" y="402997"/>
                  <a:pt x="400050" y="371475"/>
                </a:cubicBezTo>
                <a:lnTo>
                  <a:pt x="400050" y="314325"/>
                </a:lnTo>
                <a:cubicBezTo>
                  <a:pt x="400050" y="282803"/>
                  <a:pt x="374422" y="257175"/>
                  <a:pt x="342900" y="257175"/>
                </a:cubicBezTo>
                <a:lnTo>
                  <a:pt x="57150" y="257175"/>
                </a:lnTo>
                <a:close/>
                <a:moveTo>
                  <a:pt x="250031" y="321469"/>
                </a:moveTo>
                <a:cubicBezTo>
                  <a:pt x="261859" y="321469"/>
                  <a:pt x="271463" y="331072"/>
                  <a:pt x="271463" y="342900"/>
                </a:cubicBezTo>
                <a:cubicBezTo>
                  <a:pt x="271463" y="354728"/>
                  <a:pt x="261859" y="364331"/>
                  <a:pt x="250031" y="364331"/>
                </a:cubicBezTo>
                <a:cubicBezTo>
                  <a:pt x="238203" y="364331"/>
                  <a:pt x="228600" y="354728"/>
                  <a:pt x="228600" y="342900"/>
                </a:cubicBezTo>
                <a:cubicBezTo>
                  <a:pt x="228600" y="331072"/>
                  <a:pt x="238203" y="321469"/>
                  <a:pt x="250031" y="321469"/>
                </a:cubicBezTo>
                <a:close/>
                <a:moveTo>
                  <a:pt x="300038" y="342900"/>
                </a:moveTo>
                <a:cubicBezTo>
                  <a:pt x="300038" y="331072"/>
                  <a:pt x="309641" y="321469"/>
                  <a:pt x="321469" y="321469"/>
                </a:cubicBezTo>
                <a:cubicBezTo>
                  <a:pt x="333297" y="321469"/>
                  <a:pt x="342900" y="331072"/>
                  <a:pt x="342900" y="342900"/>
                </a:cubicBezTo>
                <a:cubicBezTo>
                  <a:pt x="342900" y="354728"/>
                  <a:pt x="333297" y="364331"/>
                  <a:pt x="321469" y="364331"/>
                </a:cubicBezTo>
                <a:cubicBezTo>
                  <a:pt x="309641" y="364331"/>
                  <a:pt x="300038" y="354728"/>
                  <a:pt x="300038" y="342900"/>
                </a:cubicBezTo>
                <a:close/>
              </a:path>
            </a:pathLst>
          </a:custGeom>
          <a:solidFill>
            <a:srgbClr val="0056B3"/>
          </a:solidFill>
        </p:spPr>
      </p:sp>
      <p:sp>
        <p:nvSpPr>
          <p:cNvPr id="13" name="Text 8"/>
          <p:cNvSpPr/>
          <p:nvPr>
            <p:custDataLst>
              <p:tags r:id="rId4"/>
            </p:custDataLst>
          </p:nvPr>
        </p:nvSpPr>
        <p:spPr>
          <a:xfrm>
            <a:off x="3790950" y="39624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前置服务端</a:t>
            </a:r>
            <a:endParaRPr lang="en-US" sz="1600" dirty="0"/>
          </a:p>
        </p:txBody>
      </p:sp>
      <p:sp>
        <p:nvSpPr>
          <p:cNvPr id="14" name="Text 9"/>
          <p:cNvSpPr/>
          <p:nvPr>
            <p:custDataLst>
              <p:tags r:id="rId5"/>
            </p:custDataLst>
          </p:nvPr>
        </p:nvSpPr>
        <p:spPr>
          <a:xfrm>
            <a:off x="3232150" y="4267200"/>
            <a:ext cx="26416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endParaRPr lang="en-US" sz="1600" dirty="0"/>
          </a:p>
        </p:txBody>
      </p:sp>
      <p:sp>
        <p:nvSpPr>
          <p:cNvPr id="15" name="Shape 10"/>
          <p:cNvSpPr/>
          <p:nvPr>
            <p:custDataLst>
              <p:tags r:id="rId6"/>
            </p:custDataLst>
          </p:nvPr>
        </p:nvSpPr>
        <p:spPr>
          <a:xfrm>
            <a:off x="5838825" y="3322321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08419"/>
                </a:moveTo>
                <a:cubicBezTo>
                  <a:pt x="517118" y="219581"/>
                  <a:pt x="517118" y="237708"/>
                  <a:pt x="505956" y="248870"/>
                </a:cubicBezTo>
                <a:lnTo>
                  <a:pt x="391656" y="363170"/>
                </a:lnTo>
                <a:cubicBezTo>
                  <a:pt x="383441" y="371386"/>
                  <a:pt x="371207" y="373797"/>
                  <a:pt x="360491" y="369332"/>
                </a:cubicBezTo>
                <a:cubicBezTo>
                  <a:pt x="349776" y="364867"/>
                  <a:pt x="342900" y="354419"/>
                  <a:pt x="342900" y="342900"/>
                </a:cubicBezTo>
                <a:lnTo>
                  <a:pt x="342900" y="285750"/>
                </a:lnTo>
                <a:lnTo>
                  <a:pt x="42863" y="285750"/>
                </a:lnTo>
                <a:cubicBezTo>
                  <a:pt x="19199" y="285750"/>
                  <a:pt x="0" y="266551"/>
                  <a:pt x="0" y="242888"/>
                </a:cubicBezTo>
                <a:lnTo>
                  <a:pt x="0" y="214313"/>
                </a:lnTo>
                <a:cubicBezTo>
                  <a:pt x="0" y="190649"/>
                  <a:pt x="19199" y="171450"/>
                  <a:pt x="42863" y="171450"/>
                </a:cubicBezTo>
                <a:lnTo>
                  <a:pt x="342900" y="171450"/>
                </a:lnTo>
                <a:lnTo>
                  <a:pt x="342900" y="114300"/>
                </a:lnTo>
                <a:cubicBezTo>
                  <a:pt x="342900" y="102781"/>
                  <a:pt x="349865" y="92333"/>
                  <a:pt x="360581" y="87868"/>
                </a:cubicBezTo>
                <a:cubicBezTo>
                  <a:pt x="371296" y="83403"/>
                  <a:pt x="383530" y="85904"/>
                  <a:pt x="391745" y="94030"/>
                </a:cubicBezTo>
                <a:lnTo>
                  <a:pt x="506045" y="208330"/>
                </a:lnTo>
                <a:close/>
              </a:path>
            </a:pathLst>
          </a:custGeom>
          <a:solidFill>
            <a:srgbClr val="99A1AF"/>
          </a:solidFill>
        </p:spPr>
      </p:sp>
      <p:sp>
        <p:nvSpPr>
          <p:cNvPr id="16" name="Shape 11"/>
          <p:cNvSpPr/>
          <p:nvPr/>
        </p:nvSpPr>
        <p:spPr>
          <a:xfrm>
            <a:off x="7029450" y="2641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FFC107">
              <a:alpha val="20000"/>
            </a:srgbClr>
          </a:solidFill>
        </p:spPr>
      </p:sp>
      <p:sp>
        <p:nvSpPr>
          <p:cNvPr id="17" name="Shape 12"/>
          <p:cNvSpPr/>
          <p:nvPr/>
        </p:nvSpPr>
        <p:spPr>
          <a:xfrm>
            <a:off x="7439025" y="30226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400050" y="183773"/>
                </a:moveTo>
                <a:cubicBezTo>
                  <a:pt x="386834" y="192524"/>
                  <a:pt x="371654" y="199579"/>
                  <a:pt x="355848" y="205204"/>
                </a:cubicBezTo>
                <a:cubicBezTo>
                  <a:pt x="313879" y="220206"/>
                  <a:pt x="258782" y="228600"/>
                  <a:pt x="200025" y="228600"/>
                </a:cubicBezTo>
                <a:cubicBezTo>
                  <a:pt x="141268" y="228600"/>
                  <a:pt x="86082" y="220117"/>
                  <a:pt x="44202" y="205204"/>
                </a:cubicBezTo>
                <a:cubicBezTo>
                  <a:pt x="28486" y="199579"/>
                  <a:pt x="13216" y="192524"/>
                  <a:pt x="0" y="183773"/>
                </a:cubicBezTo>
                <a:lnTo>
                  <a:pt x="0" y="257175"/>
                </a:lnTo>
                <a:cubicBezTo>
                  <a:pt x="0" y="296644"/>
                  <a:pt x="89565" y="328613"/>
                  <a:pt x="200025" y="328613"/>
                </a:cubicBezTo>
                <a:cubicBezTo>
                  <a:pt x="310485" y="328613"/>
                  <a:pt x="400050" y="296644"/>
                  <a:pt x="400050" y="257175"/>
                </a:cubicBezTo>
                <a:lnTo>
                  <a:pt x="400050" y="183773"/>
                </a:lnTo>
                <a:close/>
                <a:moveTo>
                  <a:pt x="400050" y="114300"/>
                </a:moveTo>
                <a:lnTo>
                  <a:pt x="400050" y="71438"/>
                </a:lnTo>
                <a:cubicBezTo>
                  <a:pt x="400050" y="31968"/>
                  <a:pt x="310485" y="0"/>
                  <a:pt x="200025" y="0"/>
                </a:cubicBezTo>
                <a:cubicBezTo>
                  <a:pt x="89565" y="0"/>
                  <a:pt x="0" y="31968"/>
                  <a:pt x="0" y="71438"/>
                </a:cubicBezTo>
                <a:lnTo>
                  <a:pt x="0" y="114300"/>
                </a:lnTo>
                <a:cubicBezTo>
                  <a:pt x="0" y="153769"/>
                  <a:pt x="89565" y="185738"/>
                  <a:pt x="200025" y="185738"/>
                </a:cubicBezTo>
                <a:cubicBezTo>
                  <a:pt x="310485" y="185738"/>
                  <a:pt x="400050" y="153769"/>
                  <a:pt x="400050" y="114300"/>
                </a:cubicBezTo>
                <a:close/>
                <a:moveTo>
                  <a:pt x="355848" y="348079"/>
                </a:moveTo>
                <a:cubicBezTo>
                  <a:pt x="313968" y="362992"/>
                  <a:pt x="258872" y="371475"/>
                  <a:pt x="200025" y="371475"/>
                </a:cubicBezTo>
                <a:cubicBezTo>
                  <a:pt x="141178" y="371475"/>
                  <a:pt x="86082" y="362992"/>
                  <a:pt x="44202" y="348079"/>
                </a:cubicBezTo>
                <a:cubicBezTo>
                  <a:pt x="28486" y="342454"/>
                  <a:pt x="13216" y="335399"/>
                  <a:pt x="0" y="326648"/>
                </a:cubicBezTo>
                <a:lnTo>
                  <a:pt x="0" y="385763"/>
                </a:lnTo>
                <a:cubicBezTo>
                  <a:pt x="0" y="425232"/>
                  <a:pt x="89565" y="457200"/>
                  <a:pt x="200025" y="457200"/>
                </a:cubicBezTo>
                <a:cubicBezTo>
                  <a:pt x="310485" y="457200"/>
                  <a:pt x="400050" y="425232"/>
                  <a:pt x="400050" y="385763"/>
                </a:cubicBezTo>
                <a:lnTo>
                  <a:pt x="400050" y="326648"/>
                </a:lnTo>
                <a:cubicBezTo>
                  <a:pt x="386834" y="335399"/>
                  <a:pt x="371654" y="342454"/>
                  <a:pt x="355848" y="348079"/>
                </a:cubicBezTo>
                <a:close/>
              </a:path>
            </a:pathLst>
          </a:custGeom>
          <a:solidFill>
            <a:srgbClr val="FFC107"/>
          </a:solidFill>
        </p:spPr>
      </p:sp>
      <p:sp>
        <p:nvSpPr>
          <p:cNvPr id="18" name="Text 13"/>
          <p:cNvSpPr/>
          <p:nvPr>
            <p:custDataLst>
              <p:tags r:id="rId7"/>
            </p:custDataLst>
          </p:nvPr>
        </p:nvSpPr>
        <p:spPr>
          <a:xfrm>
            <a:off x="6877050" y="39624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后置服务端</a:t>
            </a:r>
            <a:endParaRPr lang="en-US" sz="1600" dirty="0"/>
          </a:p>
        </p:txBody>
      </p:sp>
      <p:sp>
        <p:nvSpPr>
          <p:cNvPr id="19" name="Text 14"/>
          <p:cNvSpPr/>
          <p:nvPr>
            <p:custDataLst>
              <p:tags r:id="rId8"/>
            </p:custDataLst>
          </p:nvPr>
        </p:nvSpPr>
        <p:spPr>
          <a:xfrm>
            <a:off x="6242050" y="4267200"/>
            <a:ext cx="27940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endParaRPr lang="en-US" sz="1600" dirty="0"/>
          </a:p>
        </p:txBody>
      </p:sp>
      <p:sp>
        <p:nvSpPr>
          <p:cNvPr id="20" name="Shape 15"/>
          <p:cNvSpPr/>
          <p:nvPr>
            <p:custDataLst>
              <p:tags r:id="rId9"/>
            </p:custDataLst>
          </p:nvPr>
        </p:nvSpPr>
        <p:spPr>
          <a:xfrm>
            <a:off x="8924925" y="3322321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08419"/>
                </a:moveTo>
                <a:cubicBezTo>
                  <a:pt x="517118" y="219581"/>
                  <a:pt x="517118" y="237708"/>
                  <a:pt x="505956" y="248870"/>
                </a:cubicBezTo>
                <a:lnTo>
                  <a:pt x="391656" y="363170"/>
                </a:lnTo>
                <a:cubicBezTo>
                  <a:pt x="383441" y="371386"/>
                  <a:pt x="371207" y="373797"/>
                  <a:pt x="360491" y="369332"/>
                </a:cubicBezTo>
                <a:cubicBezTo>
                  <a:pt x="349776" y="364867"/>
                  <a:pt x="342900" y="354419"/>
                  <a:pt x="342900" y="342900"/>
                </a:cubicBezTo>
                <a:lnTo>
                  <a:pt x="342900" y="285750"/>
                </a:lnTo>
                <a:lnTo>
                  <a:pt x="42863" y="285750"/>
                </a:lnTo>
                <a:cubicBezTo>
                  <a:pt x="19199" y="285750"/>
                  <a:pt x="0" y="266551"/>
                  <a:pt x="0" y="242888"/>
                </a:cubicBezTo>
                <a:lnTo>
                  <a:pt x="0" y="214313"/>
                </a:lnTo>
                <a:cubicBezTo>
                  <a:pt x="0" y="190649"/>
                  <a:pt x="19199" y="171450"/>
                  <a:pt x="42863" y="171450"/>
                </a:cubicBezTo>
                <a:lnTo>
                  <a:pt x="342900" y="171450"/>
                </a:lnTo>
                <a:lnTo>
                  <a:pt x="342900" y="114300"/>
                </a:lnTo>
                <a:cubicBezTo>
                  <a:pt x="342900" y="102781"/>
                  <a:pt x="349865" y="92333"/>
                  <a:pt x="360581" y="87868"/>
                </a:cubicBezTo>
                <a:cubicBezTo>
                  <a:pt x="371296" y="83403"/>
                  <a:pt x="383530" y="85904"/>
                  <a:pt x="391745" y="94030"/>
                </a:cubicBezTo>
                <a:lnTo>
                  <a:pt x="506045" y="208330"/>
                </a:lnTo>
                <a:close/>
              </a:path>
            </a:pathLst>
          </a:custGeom>
          <a:solidFill>
            <a:srgbClr val="99A1AF"/>
          </a:solidFill>
        </p:spPr>
      </p:sp>
      <p:sp>
        <p:nvSpPr>
          <p:cNvPr id="21" name="Shape 16"/>
          <p:cNvSpPr/>
          <p:nvPr/>
        </p:nvSpPr>
        <p:spPr>
          <a:xfrm>
            <a:off x="10115550" y="2641761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DC3545">
              <a:alpha val="20000"/>
            </a:srgbClr>
          </a:solidFill>
        </p:spPr>
      </p:sp>
      <p:sp>
        <p:nvSpPr>
          <p:cNvPr id="22" name="Shape 17"/>
          <p:cNvSpPr/>
          <p:nvPr/>
        </p:nvSpPr>
        <p:spPr>
          <a:xfrm>
            <a:off x="10525125" y="3022761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232261"/>
                </a:lnTo>
                <a:cubicBezTo>
                  <a:pt x="16163" y="220920"/>
                  <a:pt x="35897" y="214313"/>
                  <a:pt x="57150" y="214313"/>
                </a:cubicBezTo>
                <a:lnTo>
                  <a:pt x="342900" y="214313"/>
                </a:lnTo>
                <a:cubicBezTo>
                  <a:pt x="364153" y="214313"/>
                  <a:pt x="383887" y="220920"/>
                  <a:pt x="400050" y="232261"/>
                </a:cubicBezTo>
                <a:lnTo>
                  <a:pt x="400050" y="85725"/>
                </a:lnTo>
                <a:cubicBezTo>
                  <a:pt x="400050" y="54203"/>
                  <a:pt x="374422" y="28575"/>
                  <a:pt x="342900" y="28575"/>
                </a:cubicBezTo>
                <a:lnTo>
                  <a:pt x="57150" y="28575"/>
                </a:lnTo>
                <a:close/>
                <a:moveTo>
                  <a:pt x="400050" y="314325"/>
                </a:moveTo>
                <a:cubicBezTo>
                  <a:pt x="400050" y="282803"/>
                  <a:pt x="374422" y="257175"/>
                  <a:pt x="342900" y="257175"/>
                </a:cubicBezTo>
                <a:lnTo>
                  <a:pt x="57150" y="257175"/>
                </a:lnTo>
                <a:cubicBezTo>
                  <a:pt x="25628" y="257175"/>
                  <a:pt x="0" y="282803"/>
                  <a:pt x="0" y="314325"/>
                </a:cubicBezTo>
                <a:lnTo>
                  <a:pt x="0" y="371475"/>
                </a:lnTo>
                <a:cubicBezTo>
                  <a:pt x="0" y="402997"/>
                  <a:pt x="25628" y="428625"/>
                  <a:pt x="57150" y="428625"/>
                </a:cubicBezTo>
                <a:lnTo>
                  <a:pt x="342900" y="428625"/>
                </a:lnTo>
                <a:cubicBezTo>
                  <a:pt x="374422" y="428625"/>
                  <a:pt x="400050" y="402997"/>
                  <a:pt x="400050" y="371475"/>
                </a:cubicBezTo>
                <a:lnTo>
                  <a:pt x="400050" y="314325"/>
                </a:lnTo>
                <a:close/>
                <a:moveTo>
                  <a:pt x="200025" y="342900"/>
                </a:moveTo>
                <a:cubicBezTo>
                  <a:pt x="200025" y="327129"/>
                  <a:pt x="212829" y="314325"/>
                  <a:pt x="228600" y="314325"/>
                </a:cubicBezTo>
                <a:cubicBezTo>
                  <a:pt x="244371" y="314325"/>
                  <a:pt x="257175" y="327129"/>
                  <a:pt x="257175" y="342900"/>
                </a:cubicBezTo>
                <a:cubicBezTo>
                  <a:pt x="257175" y="358671"/>
                  <a:pt x="244371" y="371475"/>
                  <a:pt x="228600" y="371475"/>
                </a:cubicBezTo>
                <a:cubicBezTo>
                  <a:pt x="212829" y="371475"/>
                  <a:pt x="200025" y="358671"/>
                  <a:pt x="200025" y="342900"/>
                </a:cubicBezTo>
                <a:close/>
                <a:moveTo>
                  <a:pt x="314325" y="314325"/>
                </a:moveTo>
                <a:cubicBezTo>
                  <a:pt x="330096" y="314325"/>
                  <a:pt x="342900" y="327129"/>
                  <a:pt x="342900" y="342900"/>
                </a:cubicBezTo>
                <a:cubicBezTo>
                  <a:pt x="342900" y="358671"/>
                  <a:pt x="330096" y="371475"/>
                  <a:pt x="314325" y="371475"/>
                </a:cubicBezTo>
                <a:cubicBezTo>
                  <a:pt x="298554" y="371475"/>
                  <a:pt x="285750" y="358671"/>
                  <a:pt x="285750" y="342900"/>
                </a:cubicBezTo>
                <a:cubicBezTo>
                  <a:pt x="285750" y="327129"/>
                  <a:pt x="298554" y="314325"/>
                  <a:pt x="314325" y="314325"/>
                </a:cubicBezTo>
                <a:close/>
              </a:path>
            </a:pathLst>
          </a:custGeom>
          <a:solidFill>
            <a:srgbClr val="DC3545"/>
          </a:solidFill>
        </p:spPr>
      </p:sp>
      <p:sp>
        <p:nvSpPr>
          <p:cNvPr id="23" name="Text 18"/>
          <p:cNvSpPr/>
          <p:nvPr/>
        </p:nvSpPr>
        <p:spPr>
          <a:xfrm>
            <a:off x="9820910" y="3962561"/>
            <a:ext cx="1803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MySQL数据库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9556750" y="4165761"/>
            <a:ext cx="2336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zh-CN" alt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存储用户</a:t>
            </a:r>
            <a:r>
              <a:rPr lang="zh-CN" alt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</a:t>
            </a:r>
            <a:endParaRPr lang="zh-CN" altLang="en-US" sz="12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5" name="Text 4"/>
          <p:cNvSpPr/>
          <p:nvPr>
            <p:custDataLst>
              <p:tags r:id="rId10"/>
            </p:custDataLst>
          </p:nvPr>
        </p:nvSpPr>
        <p:spPr>
          <a:xfrm>
            <a:off x="3536950" y="4267200"/>
            <a:ext cx="20320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zh-CN" alt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管理客户端连接、检查数据</a:t>
            </a:r>
            <a:r>
              <a:rPr lang="zh-CN" alt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包</a:t>
            </a:r>
            <a:endParaRPr lang="zh-CN" altLang="en-US" sz="12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6" name="Text 4"/>
          <p:cNvSpPr/>
          <p:nvPr>
            <p:custDataLst>
              <p:tags r:id="rId11"/>
            </p:custDataLst>
          </p:nvPr>
        </p:nvSpPr>
        <p:spPr>
          <a:xfrm>
            <a:off x="6699250" y="4267200"/>
            <a:ext cx="20320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zh-CN" alt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核心功能处理、</a:t>
            </a:r>
            <a:r>
              <a:rPr lang="zh-CN" alt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修改数据库</a:t>
            </a:r>
            <a:endParaRPr lang="zh-CN" altLang="en-US" sz="12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8" name="文本框 27"/>
          <p:cNvSpPr txBox="1"/>
          <p:nvPr>
            <p:custDataLst>
              <p:tags r:id="rId12"/>
            </p:custDataLst>
          </p:nvPr>
        </p:nvSpPr>
        <p:spPr>
          <a:xfrm>
            <a:off x="326436" y="5029213"/>
            <a:ext cx="228083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</a:rPr>
              <a:t>表示层</a:t>
            </a:r>
            <a:r>
              <a:rPr lang="en-US" altLang="zh-CN" sz="2400" dirty="0">
                <a:solidFill>
                  <a:schemeClr val="accent1"/>
                </a:solidFill>
              </a:rPr>
              <a:t>  </a:t>
            </a:r>
            <a:endParaRPr lang="en-US" altLang="zh-CN" sz="2400" dirty="0">
              <a:solidFill>
                <a:schemeClr val="accent1"/>
              </a:solidFill>
            </a:endParaRPr>
          </a:p>
        </p:txBody>
      </p:sp>
      <p:sp>
        <p:nvSpPr>
          <p:cNvPr id="29" name="文本框 28"/>
          <p:cNvSpPr txBox="1"/>
          <p:nvPr>
            <p:custDataLst>
              <p:tags r:id="rId13"/>
            </p:custDataLst>
          </p:nvPr>
        </p:nvSpPr>
        <p:spPr>
          <a:xfrm>
            <a:off x="3412536" y="5029213"/>
            <a:ext cx="228083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</a:rPr>
              <a:t>通信</a:t>
            </a:r>
            <a:r>
              <a:rPr lang="en-US" altLang="zh-CN" sz="2400" dirty="0">
                <a:solidFill>
                  <a:schemeClr val="accent1"/>
                </a:solidFill>
              </a:rPr>
              <a:t>/</a:t>
            </a:r>
            <a:r>
              <a:rPr lang="zh-CN" altLang="en-US" sz="2400" dirty="0">
                <a:solidFill>
                  <a:schemeClr val="accent1"/>
                </a:solidFill>
              </a:rPr>
              <a:t>接口层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14"/>
            </p:custDataLst>
          </p:nvPr>
        </p:nvSpPr>
        <p:spPr>
          <a:xfrm>
            <a:off x="6498636" y="5029213"/>
            <a:ext cx="228083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</a:rPr>
              <a:t>核心业务层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34" name="文本框 33"/>
          <p:cNvSpPr txBox="1"/>
          <p:nvPr>
            <p:custDataLst>
              <p:tags r:id="rId15"/>
            </p:custDataLst>
          </p:nvPr>
        </p:nvSpPr>
        <p:spPr>
          <a:xfrm>
            <a:off x="9584736" y="5029213"/>
            <a:ext cx="228083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</a:rPr>
              <a:t>数据层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5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8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3500" y="1244600"/>
            <a:ext cx="12065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00000"/>
              </a:lnSpc>
            </a:pPr>
            <a:r>
              <a:rPr lang="zh-CN" altLang="en-US" sz="3200" b="1" dirty="0">
                <a:solidFill>
                  <a:schemeClr val="accent1"/>
                </a:solidFill>
              </a:rPr>
              <a:t>核心表与关联关系一览</a:t>
            </a:r>
            <a:endParaRPr lang="zh-CN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5" name="Shape 1"/>
          <p:cNvSpPr/>
          <p:nvPr/>
        </p:nvSpPr>
        <p:spPr>
          <a:xfrm>
            <a:off x="4876800" y="2921000"/>
            <a:ext cx="2438400" cy="1219200"/>
          </a:xfrm>
          <a:custGeom>
            <a:avLst/>
            <a:gdLst/>
            <a:ahLst/>
            <a:cxnLst/>
            <a:rect l="l" t="t" r="r" b="b"/>
            <a:pathLst>
              <a:path w="2438400" h="1219200">
                <a:moveTo>
                  <a:pt x="101596" y="0"/>
                </a:moveTo>
                <a:lnTo>
                  <a:pt x="2336804" y="0"/>
                </a:lnTo>
                <a:cubicBezTo>
                  <a:pt x="2392914" y="0"/>
                  <a:pt x="2438400" y="45486"/>
                  <a:pt x="2438400" y="101596"/>
                </a:cubicBezTo>
                <a:lnTo>
                  <a:pt x="2438400" y="1117604"/>
                </a:lnTo>
                <a:cubicBezTo>
                  <a:pt x="2438400" y="1173714"/>
                  <a:pt x="2392914" y="1219200"/>
                  <a:pt x="23368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4B6294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Text 2"/>
          <p:cNvSpPr/>
          <p:nvPr/>
        </p:nvSpPr>
        <p:spPr>
          <a:xfrm>
            <a:off x="5473065" y="3163570"/>
            <a:ext cx="1244600" cy="41783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User_Core</a:t>
            </a:r>
            <a:endParaRPr lang="en-US" sz="1800" b="1" dirty="0">
              <a:solidFill>
                <a:schemeClr val="bg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5182870" y="3581400"/>
            <a:ext cx="1828800" cy="25908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bg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用户ID, 手</a:t>
            </a:r>
            <a:r>
              <a:rPr lang="en-US" sz="1200" b="1" dirty="0">
                <a:solidFill>
                  <a:schemeClr val="bg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机号, </a:t>
            </a:r>
            <a:r>
              <a:rPr lang="en-US" sz="1200" dirty="0">
                <a:solidFill>
                  <a:schemeClr val="bg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在线状态</a:t>
            </a:r>
            <a:endParaRPr lang="en-US" sz="1200" dirty="0">
              <a:solidFill>
                <a:schemeClr val="bg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889000" y="2159000"/>
            <a:ext cx="2438400" cy="1219200"/>
          </a:xfrm>
          <a:custGeom>
            <a:avLst/>
            <a:gdLst/>
            <a:ahLst/>
            <a:cxnLst/>
            <a:rect l="l" t="t" r="r" b="b"/>
            <a:pathLst>
              <a:path w="2438400" h="1219200">
                <a:moveTo>
                  <a:pt x="101596" y="0"/>
                </a:moveTo>
                <a:lnTo>
                  <a:pt x="2336804" y="0"/>
                </a:lnTo>
                <a:cubicBezTo>
                  <a:pt x="2392914" y="0"/>
                  <a:pt x="2438400" y="45486"/>
                  <a:pt x="2438400" y="101596"/>
                </a:cubicBezTo>
                <a:lnTo>
                  <a:pt x="2438400" y="1117604"/>
                </a:lnTo>
                <a:cubicBezTo>
                  <a:pt x="2438400" y="1173714"/>
                  <a:pt x="2392914" y="1219200"/>
                  <a:pt x="23368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4B6294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Text 5"/>
          <p:cNvSpPr/>
          <p:nvPr/>
        </p:nvSpPr>
        <p:spPr>
          <a:xfrm>
            <a:off x="1135380" y="2449195"/>
            <a:ext cx="1943100" cy="370205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Community_Blog</a:t>
            </a:r>
            <a:endParaRPr lang="en-US" sz="1800" b="1" dirty="0">
              <a:solidFill>
                <a:schemeClr val="bg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347470" y="2819400"/>
            <a:ext cx="1524000" cy="34417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bg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博客ID, 内容, 点赞数</a:t>
            </a:r>
            <a:endParaRPr lang="en-US" sz="1200" dirty="0">
              <a:solidFill>
                <a:schemeClr val="bg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8864600" y="2159000"/>
            <a:ext cx="2438400" cy="1219200"/>
          </a:xfrm>
          <a:custGeom>
            <a:avLst/>
            <a:gdLst/>
            <a:ahLst/>
            <a:cxnLst/>
            <a:rect l="l" t="t" r="r" b="b"/>
            <a:pathLst>
              <a:path w="2438400" h="1219200">
                <a:moveTo>
                  <a:pt x="101596" y="0"/>
                </a:moveTo>
                <a:lnTo>
                  <a:pt x="2336804" y="0"/>
                </a:lnTo>
                <a:cubicBezTo>
                  <a:pt x="2392914" y="0"/>
                  <a:pt x="2438400" y="45486"/>
                  <a:pt x="2438400" y="101596"/>
                </a:cubicBezTo>
                <a:lnTo>
                  <a:pt x="2438400" y="1117604"/>
                </a:lnTo>
                <a:cubicBezTo>
                  <a:pt x="2438400" y="1173714"/>
                  <a:pt x="2392914" y="1219200"/>
                  <a:pt x="23368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4B6294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9297035" y="2383790"/>
            <a:ext cx="1574800" cy="43561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Social_Friend</a:t>
            </a:r>
            <a:endParaRPr lang="en-US" sz="1800" b="1" dirty="0">
              <a:solidFill>
                <a:schemeClr val="bg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097010" y="2819400"/>
            <a:ext cx="1968500" cy="24003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bg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好友关系ID, 用户ID, 好友ID</a:t>
            </a:r>
            <a:endParaRPr lang="en-US" sz="1200" dirty="0">
              <a:solidFill>
                <a:schemeClr val="bg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1242695" y="3937000"/>
            <a:ext cx="2999105" cy="1219200"/>
          </a:xfrm>
          <a:custGeom>
            <a:avLst/>
            <a:gdLst/>
            <a:ahLst/>
            <a:cxnLst/>
            <a:rect l="l" t="t" r="r" b="b"/>
            <a:pathLst>
              <a:path w="2438400" h="1219200">
                <a:moveTo>
                  <a:pt x="101596" y="0"/>
                </a:moveTo>
                <a:lnTo>
                  <a:pt x="2336804" y="0"/>
                </a:lnTo>
                <a:cubicBezTo>
                  <a:pt x="2392914" y="0"/>
                  <a:pt x="2438400" y="45486"/>
                  <a:pt x="2438400" y="101596"/>
                </a:cubicBezTo>
                <a:lnTo>
                  <a:pt x="2438400" y="1117604"/>
                </a:lnTo>
                <a:cubicBezTo>
                  <a:pt x="2438400" y="1173714"/>
                  <a:pt x="2392914" y="1219200"/>
                  <a:pt x="23368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4B6294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Text 11"/>
          <p:cNvSpPr/>
          <p:nvPr/>
        </p:nvSpPr>
        <p:spPr>
          <a:xfrm>
            <a:off x="1302544" y="4292600"/>
            <a:ext cx="2882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lang="en-US" sz="1800" b="1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Psychological_Assessment</a:t>
            </a:r>
            <a:endParaRPr lang="en-US" sz="1800" b="1" dirty="0">
              <a:solidFill>
                <a:schemeClr val="bg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1983740" y="4597400"/>
            <a:ext cx="1524000" cy="29591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  <a:buClrTx/>
              <a:buSzTx/>
              <a:buFontTx/>
            </a:pPr>
            <a:r>
              <a:rPr lang="en-US" sz="1200" dirty="0">
                <a:solidFill>
                  <a:schemeClr val="bg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答题ID, 问卷ID, 得分</a:t>
            </a:r>
            <a:endParaRPr lang="en-US" sz="1200" dirty="0">
              <a:solidFill>
                <a:schemeClr val="bg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8229600" y="3937000"/>
            <a:ext cx="2438400" cy="1219200"/>
          </a:xfrm>
          <a:custGeom>
            <a:avLst/>
            <a:gdLst/>
            <a:ahLst/>
            <a:cxnLst/>
            <a:rect l="l" t="t" r="r" b="b"/>
            <a:pathLst>
              <a:path w="2438400" h="1219200">
                <a:moveTo>
                  <a:pt x="101596" y="0"/>
                </a:moveTo>
                <a:lnTo>
                  <a:pt x="2336804" y="0"/>
                </a:lnTo>
                <a:cubicBezTo>
                  <a:pt x="2392914" y="0"/>
                  <a:pt x="2438400" y="45486"/>
                  <a:pt x="2438400" y="101596"/>
                </a:cubicBezTo>
                <a:lnTo>
                  <a:pt x="2438400" y="1117604"/>
                </a:lnTo>
                <a:cubicBezTo>
                  <a:pt x="2438400" y="1173714"/>
                  <a:pt x="2392914" y="1219200"/>
                  <a:pt x="23368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4B6294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8" name="Text 14"/>
          <p:cNvSpPr/>
          <p:nvPr/>
        </p:nvSpPr>
        <p:spPr>
          <a:xfrm>
            <a:off x="8364220" y="4156075"/>
            <a:ext cx="2171700" cy="441325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Assessment_Profile</a:t>
            </a:r>
            <a:endParaRPr lang="en-US" sz="1800" b="1" dirty="0">
              <a:solidFill>
                <a:srgbClr val="FFFFFF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8459259" y="4597400"/>
            <a:ext cx="1981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bg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侧写ID, 抑郁倾向, 焦虑水平</a:t>
            </a:r>
            <a:endParaRPr lang="en-US" sz="1200" dirty="0">
              <a:solidFill>
                <a:schemeClr val="bg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165100" y="5359400"/>
            <a:ext cx="11861800" cy="80518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20000"/>
              </a:lnSpc>
            </a:pPr>
            <a:r>
              <a:rPr lang="en-US" sz="18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五表通过</a:t>
            </a:r>
            <a:r>
              <a:rPr lang="en-US" sz="18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user_id外键级联</a:t>
            </a:r>
            <a:r>
              <a:rPr lang="en-US" sz="18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，实现数据级联清理，保证完整性与隐私合规。</a:t>
            </a:r>
            <a:endParaRPr lang="en-US" sz="18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54000" y="962025"/>
            <a:ext cx="6007100" cy="942975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自研协议兼顾扩展与安全</a:t>
            </a:r>
            <a:endParaRPr lang="en-US" sz="16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254000" y="2110740"/>
            <a:ext cx="5626100" cy="1673860"/>
            <a:chOff x="400" y="4040"/>
            <a:chExt cx="8860" cy="1920"/>
          </a:xfrm>
        </p:grpSpPr>
        <p:sp>
          <p:nvSpPr>
            <p:cNvPr id="5" name="Shape 1"/>
            <p:cNvSpPr/>
            <p:nvPr/>
          </p:nvSpPr>
          <p:spPr>
            <a:xfrm>
              <a:off x="400" y="4040"/>
              <a:ext cx="8860" cy="1920"/>
            </a:xfrm>
            <a:custGeom>
              <a:avLst/>
              <a:gdLst/>
              <a:ahLst/>
              <a:cxnLst/>
              <a:rect l="l" t="t" r="r" b="b"/>
              <a:pathLst>
                <a:path w="5626100" h="1219200">
                  <a:moveTo>
                    <a:pt x="101596" y="0"/>
                  </a:moveTo>
                  <a:lnTo>
                    <a:pt x="5524504" y="0"/>
                  </a:lnTo>
                  <a:cubicBezTo>
                    <a:pt x="5580614" y="0"/>
                    <a:pt x="5626100" y="45486"/>
                    <a:pt x="5626100" y="101596"/>
                  </a:cubicBezTo>
                  <a:lnTo>
                    <a:pt x="5626100" y="1117604"/>
                  </a:lnTo>
                  <a:cubicBezTo>
                    <a:pt x="5626100" y="1173714"/>
                    <a:pt x="5580614" y="1219200"/>
                    <a:pt x="5524504" y="1219200"/>
                  </a:cubicBezTo>
                  <a:lnTo>
                    <a:pt x="101596" y="1219200"/>
                  </a:lnTo>
                  <a:cubicBezTo>
                    <a:pt x="45486" y="1219200"/>
                    <a:pt x="0" y="1173714"/>
                    <a:pt x="0" y="1117604"/>
                  </a:cubicBezTo>
                  <a:lnTo>
                    <a:pt x="0" y="101596"/>
                  </a:lnTo>
                  <a:cubicBezTo>
                    <a:pt x="0" y="45486"/>
                    <a:pt x="45486" y="0"/>
                    <a:pt x="10159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</p:sp>
        <p:sp>
          <p:nvSpPr>
            <p:cNvPr id="3" name="Text 2"/>
            <p:cNvSpPr/>
            <p:nvPr/>
          </p:nvSpPr>
          <p:spPr>
            <a:xfrm>
              <a:off x="720" y="4226"/>
              <a:ext cx="8540" cy="511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30000"/>
                </a:lnSpc>
              </a:pPr>
              <a:r>
                <a:rPr lang="en-US" sz="2400" b="1" dirty="0">
                  <a:solidFill>
                    <a:schemeClr val="accent2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通用包头 (HEAD)</a:t>
              </a:r>
              <a:endParaRPr lang="en-US" sz="2400" b="1" dirty="0">
                <a:solidFill>
                  <a:schemeClr val="accent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10" name="Text 3"/>
            <p:cNvSpPr/>
            <p:nvPr/>
          </p:nvSpPr>
          <p:spPr>
            <a:xfrm>
              <a:off x="720" y="4840"/>
              <a:ext cx="8220" cy="8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固定8字节，含</a:t>
              </a:r>
              <a:r>
                <a:rPr lang="en-US" sz="2000" b="1" dirty="0"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service_type</a:t>
              </a:r>
              <a:r>
                <a:rPr lang="en-US" sz="2000" dirty="0"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与</a:t>
              </a:r>
              <a:r>
                <a:rPr lang="en-US" sz="2000" b="1" dirty="0"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body_len</a:t>
              </a:r>
              <a:r>
                <a:rPr lang="en-US" sz="2000" dirty="0"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，支持后续新增业务 零改动解析层 。</a:t>
              </a:r>
              <a:endParaRPr lang="en-US" sz="20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54000" y="3987800"/>
            <a:ext cx="5626100" cy="1581785"/>
            <a:chOff x="400" y="6280"/>
            <a:chExt cx="8860" cy="2491"/>
          </a:xfrm>
        </p:grpSpPr>
        <p:sp>
          <p:nvSpPr>
            <p:cNvPr id="11" name="Shape 4"/>
            <p:cNvSpPr/>
            <p:nvPr/>
          </p:nvSpPr>
          <p:spPr>
            <a:xfrm>
              <a:off x="400" y="6280"/>
              <a:ext cx="8860" cy="2491"/>
            </a:xfrm>
            <a:custGeom>
              <a:avLst/>
              <a:gdLst/>
              <a:ahLst/>
              <a:cxnLst/>
              <a:rect l="l" t="t" r="r" b="b"/>
              <a:pathLst>
                <a:path w="5626100" h="965200">
                  <a:moveTo>
                    <a:pt x="101597" y="0"/>
                  </a:moveTo>
                  <a:lnTo>
                    <a:pt x="5524503" y="0"/>
                  </a:lnTo>
                  <a:cubicBezTo>
                    <a:pt x="5580613" y="0"/>
                    <a:pt x="5626100" y="45487"/>
                    <a:pt x="5626100" y="101597"/>
                  </a:cubicBezTo>
                  <a:lnTo>
                    <a:pt x="5626100" y="863603"/>
                  </a:lnTo>
                  <a:cubicBezTo>
                    <a:pt x="5626100" y="919713"/>
                    <a:pt x="5580613" y="965200"/>
                    <a:pt x="5524503" y="965200"/>
                  </a:cubicBezTo>
                  <a:lnTo>
                    <a:pt x="101597" y="965200"/>
                  </a:lnTo>
                  <a:cubicBezTo>
                    <a:pt x="45487" y="965200"/>
                    <a:pt x="0" y="919713"/>
                    <a:pt x="0" y="863603"/>
                  </a:cubicBezTo>
                  <a:lnTo>
                    <a:pt x="0" y="101597"/>
                  </a:lnTo>
                  <a:cubicBezTo>
                    <a:pt x="0" y="45487"/>
                    <a:pt x="45487" y="0"/>
                    <a:pt x="10159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</p:sp>
        <p:sp>
          <p:nvSpPr>
            <p:cNvPr id="12" name="Text 5"/>
            <p:cNvSpPr/>
            <p:nvPr/>
          </p:nvSpPr>
          <p:spPr>
            <a:xfrm>
              <a:off x="720" y="6482"/>
              <a:ext cx="8540" cy="59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en-US" sz="2400" b="1" dirty="0">
                  <a:solidFill>
                    <a:schemeClr val="accent2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业务类型枚举</a:t>
              </a:r>
              <a:endParaRPr lang="en-US" sz="2400" b="1" dirty="0">
                <a:solidFill>
                  <a:schemeClr val="accent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13" name="Text 6"/>
            <p:cNvSpPr/>
            <p:nvPr/>
          </p:nvSpPr>
          <p:spPr>
            <a:xfrm>
              <a:off x="720" y="7262"/>
              <a:ext cx="8500" cy="107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en-US" sz="2000" dirty="0"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覆盖验证码、登录、注册、博客、消息五大核心场景。</a:t>
              </a:r>
              <a:endParaRPr lang="en-US" sz="20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291924" y="2108200"/>
            <a:ext cx="5651500" cy="2641600"/>
            <a:chOff x="9909" y="3320"/>
            <a:chExt cx="8900" cy="4160"/>
          </a:xfrm>
        </p:grpSpPr>
        <p:sp>
          <p:nvSpPr>
            <p:cNvPr id="18" name="Shape 7"/>
            <p:cNvSpPr/>
            <p:nvPr/>
          </p:nvSpPr>
          <p:spPr>
            <a:xfrm>
              <a:off x="9909" y="3320"/>
              <a:ext cx="8900" cy="4160"/>
            </a:xfrm>
            <a:custGeom>
              <a:avLst/>
              <a:gdLst/>
              <a:ahLst/>
              <a:cxnLst/>
              <a:rect l="l" t="t" r="r" b="b"/>
              <a:pathLst>
                <a:path w="5651500" h="2641600">
                  <a:moveTo>
                    <a:pt x="101596" y="0"/>
                  </a:moveTo>
                  <a:lnTo>
                    <a:pt x="5549904" y="0"/>
                  </a:lnTo>
                  <a:cubicBezTo>
                    <a:pt x="5606014" y="0"/>
                    <a:pt x="5651500" y="45486"/>
                    <a:pt x="5651500" y="101596"/>
                  </a:cubicBezTo>
                  <a:lnTo>
                    <a:pt x="5651500" y="2540004"/>
                  </a:lnTo>
                  <a:cubicBezTo>
                    <a:pt x="5651500" y="2596114"/>
                    <a:pt x="5606014" y="2641600"/>
                    <a:pt x="5549904" y="2641600"/>
                  </a:cubicBezTo>
                  <a:lnTo>
                    <a:pt x="101596" y="2641600"/>
                  </a:lnTo>
                  <a:cubicBezTo>
                    <a:pt x="45486" y="2641600"/>
                    <a:pt x="0" y="2596114"/>
                    <a:pt x="0" y="2540004"/>
                  </a:cubicBezTo>
                  <a:lnTo>
                    <a:pt x="0" y="101596"/>
                  </a:lnTo>
                  <a:cubicBezTo>
                    <a:pt x="0" y="45486"/>
                    <a:pt x="45486" y="0"/>
                    <a:pt x="10159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</p:sp>
        <p:sp>
          <p:nvSpPr>
            <p:cNvPr id="27" name="Text 8"/>
            <p:cNvSpPr/>
            <p:nvPr/>
          </p:nvSpPr>
          <p:spPr>
            <a:xfrm>
              <a:off x="10069" y="3640"/>
              <a:ext cx="858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30000"/>
                </a:lnSpc>
                <a:buClrTx/>
                <a:buSzTx/>
                <a:buFontTx/>
              </a:pPr>
              <a:r>
                <a:rPr lang="en-US" sz="2400" b="1" dirty="0">
                  <a:solidFill>
                    <a:schemeClr val="accent2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LOGIN_REQ 结构体示例</a:t>
              </a:r>
              <a:endParaRPr lang="en-US" sz="2400" b="1" dirty="0">
                <a:solidFill>
                  <a:schemeClr val="accent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29" name="Shape 9"/>
            <p:cNvSpPr/>
            <p:nvPr/>
          </p:nvSpPr>
          <p:spPr>
            <a:xfrm>
              <a:off x="10229" y="4280"/>
              <a:ext cx="8260" cy="2400"/>
            </a:xfrm>
            <a:custGeom>
              <a:avLst/>
              <a:gdLst/>
              <a:ahLst/>
              <a:cxnLst/>
              <a:rect l="l" t="t" r="r" b="b"/>
              <a:pathLst>
                <a:path w="5245100" h="1524000">
                  <a:moveTo>
                    <a:pt x="76200" y="0"/>
                  </a:moveTo>
                  <a:lnTo>
                    <a:pt x="5168900" y="0"/>
                  </a:lnTo>
                  <a:cubicBezTo>
                    <a:pt x="5210956" y="0"/>
                    <a:pt x="5245100" y="34144"/>
                    <a:pt x="5245100" y="76200"/>
                  </a:cubicBezTo>
                  <a:lnTo>
                    <a:pt x="5245100" y="1447800"/>
                  </a:lnTo>
                  <a:cubicBezTo>
                    <a:pt x="5245100" y="1489856"/>
                    <a:pt x="5210956" y="1524000"/>
                    <a:pt x="5168900" y="1524000"/>
                  </a:cubicBezTo>
                  <a:lnTo>
                    <a:pt x="76200" y="1524000"/>
                  </a:lnTo>
                  <a:cubicBezTo>
                    <a:pt x="34144" y="1524000"/>
                    <a:pt x="0" y="1489856"/>
                    <a:pt x="0" y="1447800"/>
                  </a:cubicBezTo>
                  <a:lnTo>
                    <a:pt x="0" y="76200"/>
                  </a:lnTo>
                  <a:cubicBezTo>
                    <a:pt x="0" y="34144"/>
                    <a:pt x="34144" y="0"/>
                    <a:pt x="76200" y="0"/>
                  </a:cubicBezTo>
                  <a:close/>
                </a:path>
              </a:pathLst>
            </a:custGeom>
            <a:solidFill>
              <a:srgbClr val="4A4A4A"/>
            </a:solidFill>
          </p:spPr>
        </p:sp>
        <p:sp>
          <p:nvSpPr>
            <p:cNvPr id="30" name="Text 10"/>
            <p:cNvSpPr/>
            <p:nvPr/>
          </p:nvSpPr>
          <p:spPr>
            <a:xfrm>
              <a:off x="10469" y="4695"/>
              <a:ext cx="4049" cy="1411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1000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MiSans" pitchFamily="34" charset="-122"/>
                  <a:ea typeface="MiSans" pitchFamily="34" charset="-122"/>
                  <a:cs typeface="MiSans" pitchFamily="34" charset="-120"/>
                </a:rPr>
                <a:t>struct LoginReq { int userId; char passwordHash[32]; // ... 其他字段 } __attribute__((packed));</a:t>
              </a:r>
              <a:endPara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31" name="Text 11"/>
            <p:cNvSpPr/>
            <p:nvPr/>
          </p:nvSpPr>
          <p:spPr>
            <a:xfrm>
              <a:off x="10109" y="6840"/>
              <a:ext cx="8500" cy="32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1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展示字段对齐、序列化与</a:t>
              </a:r>
              <a:r>
                <a:rPr lang="en-US" sz="1400" b="1" dirty="0"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加密预留位</a:t>
              </a:r>
              <a:r>
                <a:rPr lang="en-US" sz="1400" dirty="0"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，确保数据一致性。</a:t>
              </a:r>
              <a:endParaRPr lang="en-US" sz="14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0"/>
          <p:cNvSpPr/>
          <p:nvPr/>
        </p:nvSpPr>
        <p:spPr>
          <a:xfrm>
            <a:off x="1120140" y="717550"/>
            <a:ext cx="9914255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数据库核心设计：实体关系与关键表解析</a:t>
            </a:r>
            <a:endParaRPr lang="en-US" sz="1600" dirty="0"/>
          </a:p>
        </p:txBody>
      </p:sp>
      <p:sp>
        <p:nvSpPr>
          <p:cNvPr id="51" name="Shape 1"/>
          <p:cNvSpPr/>
          <p:nvPr/>
        </p:nvSpPr>
        <p:spPr>
          <a:xfrm>
            <a:off x="3023235" y="1946275"/>
            <a:ext cx="5537200" cy="1117600"/>
          </a:xfrm>
          <a:custGeom>
            <a:avLst/>
            <a:gdLst/>
            <a:ahLst/>
            <a:cxnLst/>
            <a:rect l="l" t="t" r="r" b="b"/>
            <a:pathLst>
              <a:path w="5537200" h="1117600">
                <a:moveTo>
                  <a:pt x="101601" y="0"/>
                </a:moveTo>
                <a:lnTo>
                  <a:pt x="5435599" y="0"/>
                </a:lnTo>
                <a:cubicBezTo>
                  <a:pt x="5491712" y="0"/>
                  <a:pt x="5537200" y="45488"/>
                  <a:pt x="5537200" y="101601"/>
                </a:cubicBezTo>
                <a:lnTo>
                  <a:pt x="5537200" y="1015999"/>
                </a:lnTo>
                <a:cubicBezTo>
                  <a:pt x="5537200" y="1072112"/>
                  <a:pt x="5491712" y="1117600"/>
                  <a:pt x="54355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sp>
        <p:nvSpPr>
          <p:cNvPr id="54" name="Text 2"/>
          <p:cNvSpPr/>
          <p:nvPr/>
        </p:nvSpPr>
        <p:spPr>
          <a:xfrm>
            <a:off x="3175635" y="2098675"/>
            <a:ext cx="543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核心表关联</a:t>
            </a:r>
            <a:endParaRPr lang="en-US" sz="1600" dirty="0"/>
          </a:p>
        </p:txBody>
      </p:sp>
      <p:sp>
        <p:nvSpPr>
          <p:cNvPr id="55" name="Text 3"/>
          <p:cNvSpPr/>
          <p:nvPr/>
        </p:nvSpPr>
        <p:spPr>
          <a:xfrm>
            <a:off x="3175635" y="2403475"/>
            <a:ext cx="52324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用户表 → 测评答案表 → 侧写指标表，通过</a:t>
            </a:r>
            <a:r>
              <a:rPr lang="en-US" sz="14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user_id</a:t>
            </a: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级联，外键约束保障数据一致性。</a:t>
            </a:r>
            <a:endParaRPr lang="en-US" sz="1600" dirty="0"/>
          </a:p>
        </p:txBody>
      </p:sp>
      <p:sp>
        <p:nvSpPr>
          <p:cNvPr id="56" name="Shape 4"/>
          <p:cNvSpPr/>
          <p:nvPr/>
        </p:nvSpPr>
        <p:spPr>
          <a:xfrm>
            <a:off x="3023235" y="3267075"/>
            <a:ext cx="5641340" cy="863600"/>
          </a:xfrm>
          <a:custGeom>
            <a:avLst/>
            <a:gdLst/>
            <a:ahLst/>
            <a:cxnLst/>
            <a:rect l="l" t="t" r="r" b="b"/>
            <a:pathLst>
              <a:path w="5537200" h="863600">
                <a:moveTo>
                  <a:pt x="101603" y="0"/>
                </a:moveTo>
                <a:lnTo>
                  <a:pt x="5435597" y="0"/>
                </a:lnTo>
                <a:cubicBezTo>
                  <a:pt x="5491711" y="0"/>
                  <a:pt x="5537200" y="45489"/>
                  <a:pt x="5537200" y="101603"/>
                </a:cubicBezTo>
                <a:lnTo>
                  <a:pt x="5537200" y="761997"/>
                </a:lnTo>
                <a:cubicBezTo>
                  <a:pt x="5537200" y="818111"/>
                  <a:pt x="5491711" y="863600"/>
                  <a:pt x="54355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sp>
        <p:nvSpPr>
          <p:cNvPr id="57" name="Text 5"/>
          <p:cNvSpPr/>
          <p:nvPr/>
        </p:nvSpPr>
        <p:spPr>
          <a:xfrm>
            <a:off x="3175635" y="3419475"/>
            <a:ext cx="543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关键字段设计</a:t>
            </a:r>
            <a:endParaRPr lang="en-US" sz="1600" dirty="0"/>
          </a:p>
        </p:txBody>
      </p:sp>
      <p:sp>
        <p:nvSpPr>
          <p:cNvPr id="58" name="Text 6"/>
          <p:cNvSpPr/>
          <p:nvPr>
            <p:custDataLst>
              <p:tags r:id="rId1"/>
            </p:custDataLst>
          </p:nvPr>
        </p:nvSpPr>
        <p:spPr>
          <a:xfrm>
            <a:off x="3175635" y="3724275"/>
            <a:ext cx="5410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user_pwd</a:t>
            </a: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(33位MD5加密), </a:t>
            </a:r>
            <a:r>
              <a:rPr lang="en-US" sz="14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online_status</a:t>
            </a: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(1=在线/0=离线)</a:t>
            </a:r>
            <a:endParaRPr lang="en-US" sz="1600" dirty="0"/>
          </a:p>
        </p:txBody>
      </p:sp>
      <p:grpSp>
        <p:nvGrpSpPr>
          <p:cNvPr id="66" name="组合 65"/>
          <p:cNvGrpSpPr/>
          <p:nvPr/>
        </p:nvGrpSpPr>
        <p:grpSpPr>
          <a:xfrm>
            <a:off x="3023235" y="4333875"/>
            <a:ext cx="5693410" cy="1209675"/>
            <a:chOff x="4761" y="6825"/>
            <a:chExt cx="8800" cy="1760"/>
          </a:xfrm>
        </p:grpSpPr>
        <p:sp>
          <p:nvSpPr>
            <p:cNvPr id="59" name="Shape 7"/>
            <p:cNvSpPr/>
            <p:nvPr/>
          </p:nvSpPr>
          <p:spPr>
            <a:xfrm>
              <a:off x="4761" y="6825"/>
              <a:ext cx="8720" cy="1760"/>
            </a:xfrm>
            <a:custGeom>
              <a:avLst/>
              <a:gdLst/>
              <a:ahLst/>
              <a:cxnLst/>
              <a:rect l="l" t="t" r="r" b="b"/>
              <a:pathLst>
                <a:path w="5537200" h="1117600">
                  <a:moveTo>
                    <a:pt x="101601" y="0"/>
                  </a:moveTo>
                  <a:lnTo>
                    <a:pt x="5435599" y="0"/>
                  </a:lnTo>
                  <a:cubicBezTo>
                    <a:pt x="5491712" y="0"/>
                    <a:pt x="5537200" y="45488"/>
                    <a:pt x="5537200" y="101601"/>
                  </a:cubicBezTo>
                  <a:lnTo>
                    <a:pt x="5537200" y="1015999"/>
                  </a:lnTo>
                  <a:cubicBezTo>
                    <a:pt x="5537200" y="1072112"/>
                    <a:pt x="5491712" y="1117600"/>
                    <a:pt x="5435599" y="1117600"/>
                  </a:cubicBezTo>
                  <a:lnTo>
                    <a:pt x="101601" y="1117600"/>
                  </a:lnTo>
                  <a:cubicBezTo>
                    <a:pt x="45488" y="1117600"/>
                    <a:pt x="0" y="1072112"/>
                    <a:pt x="0" y="1015999"/>
                  </a:cubicBezTo>
                  <a:lnTo>
                    <a:pt x="0" y="101601"/>
                  </a:lnTo>
                  <a:cubicBezTo>
                    <a:pt x="0" y="45526"/>
                    <a:pt x="45526" y="0"/>
                    <a:pt x="101601" y="0"/>
                  </a:cubicBezTo>
                  <a:close/>
                </a:path>
              </a:pathLst>
            </a:custGeom>
            <a:solidFill>
              <a:srgbClr val="A8D0F5">
                <a:alpha val="30196"/>
              </a:srgbClr>
            </a:solidFill>
          </p:spPr>
        </p:sp>
        <p:sp>
          <p:nvSpPr>
            <p:cNvPr id="60" name="Text 8"/>
            <p:cNvSpPr/>
            <p:nvPr/>
          </p:nvSpPr>
          <p:spPr>
            <a:xfrm>
              <a:off x="5001" y="7065"/>
              <a:ext cx="85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600" b="1" dirty="0">
                  <a:solidFill>
                    <a:srgbClr val="004080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安全与审计</a:t>
              </a:r>
              <a:endParaRPr lang="en-US" sz="1600" dirty="0"/>
            </a:p>
          </p:txBody>
        </p:sp>
        <p:sp>
          <p:nvSpPr>
            <p:cNvPr id="61" name="Text 9"/>
            <p:cNvSpPr/>
            <p:nvPr/>
          </p:nvSpPr>
          <p:spPr>
            <a:xfrm>
              <a:off x="5001" y="7545"/>
              <a:ext cx="8240" cy="8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4A4A4A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敏感字段加密存储，</a:t>
              </a:r>
              <a:r>
                <a:rPr lang="en-US" sz="1400" b="1" dirty="0">
                  <a:solidFill>
                    <a:srgbClr val="3A7BD5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create_time</a:t>
              </a:r>
              <a:r>
                <a:rPr lang="en-US" sz="1400" dirty="0">
                  <a:solidFill>
                    <a:srgbClr val="4A4A4A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记录操作时间，便于行为追踪与审计。</a:t>
              </a:r>
              <a:endParaRPr lang="en-US" sz="1600" dirty="0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"/>
          <p:cNvSpPr/>
          <p:nvPr/>
        </p:nvSpPr>
        <p:spPr>
          <a:xfrm>
            <a:off x="838200" y="2413000"/>
            <a:ext cx="4673600" cy="1981200"/>
          </a:xfrm>
          <a:custGeom>
            <a:avLst/>
            <a:gdLst/>
            <a:ahLst/>
            <a:cxnLst/>
            <a:rect l="l" t="t" r="r" b="b"/>
            <a:pathLst>
              <a:path w="4673600" h="1981200">
                <a:moveTo>
                  <a:pt x="101596" y="0"/>
                </a:moveTo>
                <a:lnTo>
                  <a:pt x="4572004" y="0"/>
                </a:lnTo>
                <a:cubicBezTo>
                  <a:pt x="4628114" y="0"/>
                  <a:pt x="4673600" y="45486"/>
                  <a:pt x="4673600" y="101596"/>
                </a:cubicBezTo>
                <a:lnTo>
                  <a:pt x="4673600" y="1879604"/>
                </a:lnTo>
                <a:cubicBezTo>
                  <a:pt x="4673600" y="1935714"/>
                  <a:pt x="4628114" y="1981200"/>
                  <a:pt x="45720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1" name="Text 2"/>
          <p:cNvSpPr/>
          <p:nvPr/>
        </p:nvSpPr>
        <p:spPr>
          <a:xfrm>
            <a:off x="914400" y="2616200"/>
            <a:ext cx="4521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通用包头结构 (8字节)</a:t>
            </a:r>
            <a:endParaRPr lang="en-US" sz="1600" dirty="0"/>
          </a:p>
        </p:txBody>
      </p:sp>
      <p:sp>
        <p:nvSpPr>
          <p:cNvPr id="22" name="Text 3"/>
          <p:cNvSpPr/>
          <p:nvPr/>
        </p:nvSpPr>
        <p:spPr>
          <a:xfrm>
            <a:off x="1041400" y="3200400"/>
            <a:ext cx="162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service_type</a:t>
            </a:r>
            <a:endParaRPr lang="en-US" sz="1600" dirty="0"/>
          </a:p>
        </p:txBody>
      </p:sp>
      <p:sp>
        <p:nvSpPr>
          <p:cNvPr id="23" name="Text 4"/>
          <p:cNvSpPr/>
          <p:nvPr/>
        </p:nvSpPr>
        <p:spPr>
          <a:xfrm>
            <a:off x="2463800" y="3124200"/>
            <a:ext cx="28448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业务类型 (int)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LOGIN=1, REGISTER=2, etc.</a:t>
            </a:r>
            <a:endParaRPr lang="en-US" sz="1600" dirty="0"/>
          </a:p>
        </p:txBody>
      </p:sp>
      <p:sp>
        <p:nvSpPr>
          <p:cNvPr id="24" name="Text 5"/>
          <p:cNvSpPr/>
          <p:nvPr/>
        </p:nvSpPr>
        <p:spPr>
          <a:xfrm>
            <a:off x="1041400" y="3810000"/>
            <a:ext cx="1625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body_len</a:t>
            </a:r>
            <a:endParaRPr lang="en-US" sz="1600" dirty="0"/>
          </a:p>
        </p:txBody>
      </p:sp>
      <p:sp>
        <p:nvSpPr>
          <p:cNvPr id="25" name="Text 6"/>
          <p:cNvSpPr/>
          <p:nvPr/>
        </p:nvSpPr>
        <p:spPr>
          <a:xfrm>
            <a:off x="2463800" y="3733800"/>
            <a:ext cx="28448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包体长度 (int)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用于快速解析</a:t>
            </a:r>
            <a:endParaRPr lang="en-US" sz="1600" dirty="0"/>
          </a:p>
        </p:txBody>
      </p:sp>
      <p:sp>
        <p:nvSpPr>
          <p:cNvPr id="26" name="Shape 7"/>
          <p:cNvSpPr/>
          <p:nvPr/>
        </p:nvSpPr>
        <p:spPr>
          <a:xfrm>
            <a:off x="6680200" y="2413000"/>
            <a:ext cx="4673600" cy="2235200"/>
          </a:xfrm>
          <a:custGeom>
            <a:avLst/>
            <a:gdLst/>
            <a:ahLst/>
            <a:cxnLst/>
            <a:rect l="l" t="t" r="r" b="b"/>
            <a:pathLst>
              <a:path w="4673600" h="2235200">
                <a:moveTo>
                  <a:pt x="101590" y="0"/>
                </a:moveTo>
                <a:lnTo>
                  <a:pt x="4572010" y="0"/>
                </a:lnTo>
                <a:cubicBezTo>
                  <a:pt x="4628117" y="0"/>
                  <a:pt x="4673600" y="45483"/>
                  <a:pt x="4673600" y="101590"/>
                </a:cubicBezTo>
                <a:lnTo>
                  <a:pt x="4673600" y="2133610"/>
                </a:lnTo>
                <a:cubicBezTo>
                  <a:pt x="4673600" y="2189717"/>
                  <a:pt x="4628117" y="2235200"/>
                  <a:pt x="4572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7" name="Text 8"/>
          <p:cNvSpPr/>
          <p:nvPr/>
        </p:nvSpPr>
        <p:spPr>
          <a:xfrm>
            <a:off x="6756400" y="2616200"/>
            <a:ext cx="4521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核心状态码 (登录接口)</a:t>
            </a:r>
            <a:endParaRPr lang="en-US" sz="1600" dirty="0"/>
          </a:p>
        </p:txBody>
      </p:sp>
      <p:sp>
        <p:nvSpPr>
          <p:cNvPr id="28" name="Text 9"/>
          <p:cNvSpPr/>
          <p:nvPr/>
        </p:nvSpPr>
        <p:spPr>
          <a:xfrm>
            <a:off x="6883400" y="3124200"/>
            <a:ext cx="4445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0:</a:t>
            </a: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成功</a:t>
            </a:r>
            <a:endParaRPr lang="en-US" sz="1600" dirty="0"/>
          </a:p>
        </p:txBody>
      </p:sp>
      <p:sp>
        <p:nvSpPr>
          <p:cNvPr id="29" name="Text 10"/>
          <p:cNvSpPr/>
          <p:nvPr/>
        </p:nvSpPr>
        <p:spPr>
          <a:xfrm>
            <a:off x="6883400" y="3479800"/>
            <a:ext cx="4445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1:</a:t>
            </a: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验证码错误</a:t>
            </a:r>
            <a:endParaRPr lang="en-US" sz="1600" dirty="0"/>
          </a:p>
        </p:txBody>
      </p:sp>
      <p:sp>
        <p:nvSpPr>
          <p:cNvPr id="30" name="Text 11"/>
          <p:cNvSpPr/>
          <p:nvPr/>
        </p:nvSpPr>
        <p:spPr>
          <a:xfrm>
            <a:off x="6883400" y="3835400"/>
            <a:ext cx="4445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2:</a:t>
            </a: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用户名不存在或密码错误</a:t>
            </a:r>
            <a:endParaRPr lang="en-US" sz="1600" dirty="0"/>
          </a:p>
        </p:txBody>
      </p:sp>
      <p:sp>
        <p:nvSpPr>
          <p:cNvPr id="31" name="Text 12"/>
          <p:cNvSpPr/>
          <p:nvPr/>
        </p:nvSpPr>
        <p:spPr>
          <a:xfrm>
            <a:off x="6883400" y="4191000"/>
            <a:ext cx="4445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3:</a:t>
            </a: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用户已在线</a:t>
            </a:r>
            <a:endParaRPr lang="en-US" sz="1600" dirty="0"/>
          </a:p>
        </p:txBody>
      </p:sp>
      <p:sp>
        <p:nvSpPr>
          <p:cNvPr id="32" name="Text 13"/>
          <p:cNvSpPr/>
          <p:nvPr/>
        </p:nvSpPr>
        <p:spPr>
          <a:xfrm>
            <a:off x="1577975" y="4953000"/>
            <a:ext cx="937387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统一包头实现快速路由，状态码精确定义减少冗余通信，提升响应效率。</a:t>
            </a:r>
            <a:endParaRPr lang="en-US" sz="1600" dirty="0"/>
          </a:p>
        </p:txBody>
      </p:sp>
      <p:sp>
        <p:nvSpPr>
          <p:cNvPr id="33" name="Text 0"/>
          <p:cNvSpPr/>
          <p:nvPr/>
        </p:nvSpPr>
        <p:spPr>
          <a:xfrm>
            <a:off x="63500" y="1651000"/>
            <a:ext cx="12065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通信协议：包头与核心状态码定义</a:t>
            </a:r>
            <a:endParaRPr lang="en-US"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341.4399212598425,&quot;left&quot;:469.5018897637795,&quot;top&quot;:110.1427559055118,&quot;width&quot;:410.99803149606294}"/>
</p:tagLst>
</file>

<file path=ppt/tags/tag10.xml><?xml version="1.0" encoding="utf-8"?>
<p:tagLst xmlns:p="http://schemas.openxmlformats.org/presentationml/2006/main">
  <p:tag name="KSO_WM_DIAGRAM_VIRTUALLY_FRAME" val="{&quot;height&quot;:341.4399212598425,&quot;left&quot;:469.5018897637795,&quot;top&quot;:110.1427559055118,&quot;width&quot;:410.99803149606294}"/>
</p:tagLst>
</file>

<file path=ppt/tags/tag11.xml><?xml version="1.0" encoding="utf-8"?>
<p:tagLst xmlns:p="http://schemas.openxmlformats.org/presentationml/2006/main">
  <p:tag name="KSO_WM_DIAGRAM_VIRTUALLY_FRAME" val="{&quot;height&quot;:341.4399212598425,&quot;left&quot;:469.5018897637795,&quot;top&quot;:110.1427559055118,&quot;width&quot;:410.99803149606294}"/>
</p:tagLst>
</file>

<file path=ppt/tags/tag12.xml><?xml version="1.0" encoding="utf-8"?>
<p:tagLst xmlns:p="http://schemas.openxmlformats.org/presentationml/2006/main">
  <p:tag name="KSO_WM_DIAGRAM_VIRTUALLY_FRAME" val="{&quot;height&quot;:341.4399212598425,&quot;left&quot;:469.5018897637795,&quot;top&quot;:110.1427559055118,&quot;width&quot;:410.99803149606294}"/>
</p:tagLst>
</file>

<file path=ppt/tags/tag13.xml><?xml version="1.0" encoding="utf-8"?>
<p:tagLst xmlns:p="http://schemas.openxmlformats.org/presentationml/2006/main">
  <p:tag name="KSO_WM_DIAGRAM_VIRTUALLY_FRAME" val="{&quot;height&quot;:267.8899212598425,&quot;left&quot;:67.02236220472442,&quot;top&quot;:215.89944881889764,&quot;width&quot;:839.2370078740157}"/>
</p:tagLst>
</file>

<file path=ppt/tags/tag14.xml><?xml version="1.0" encoding="utf-8"?>
<p:tagLst xmlns:p="http://schemas.openxmlformats.org/presentationml/2006/main">
  <p:tag name="KSO_WM_DIAGRAM_VIRTUALLY_FRAME" val="{&quot;height&quot;:267.8899212598425,&quot;left&quot;:67.02236220472442,&quot;top&quot;:215.89944881889764,&quot;width&quot;:839.2370078740157}"/>
</p:tagLst>
</file>

<file path=ppt/tags/tag15.xml><?xml version="1.0" encoding="utf-8"?>
<p:tagLst xmlns:p="http://schemas.openxmlformats.org/presentationml/2006/main">
  <p:tag name="KSO_WM_DIAGRAM_VIRTUALLY_FRAME" val="{&quot;height&quot;:90.39992125984254,&quot;left&quot;:35.5,&quot;top&quot;:261.60007874015747,&quot;width&quot;:707.75}"/>
</p:tagLst>
</file>

<file path=ppt/tags/tag16.xml><?xml version="1.0" encoding="utf-8"?>
<p:tagLst xmlns:p="http://schemas.openxmlformats.org/presentationml/2006/main">
  <p:tag name="KSO_WM_DIAGRAM_VIRTUALLY_FRAME" val="{&quot;height&quot;:90.39992125984254,&quot;left&quot;:35.5,&quot;top&quot;:261.60007874015747,&quot;width&quot;:707.75}"/>
</p:tagLst>
</file>

<file path=ppt/tags/tag17.xml><?xml version="1.0" encoding="utf-8"?>
<p:tagLst xmlns:p="http://schemas.openxmlformats.org/presentationml/2006/main">
  <p:tag name="KSO_WM_DIAGRAM_VIRTUALLY_FRAME" val="{&quot;height&quot;:90.39992125984254,&quot;left&quot;:35.5,&quot;top&quot;:261.60007874015747,&quot;width&quot;:707.75}"/>
</p:tagLst>
</file>

<file path=ppt/tags/tag18.xml><?xml version="1.0" encoding="utf-8"?>
<p:tagLst xmlns:p="http://schemas.openxmlformats.org/presentationml/2006/main">
  <p:tag name="KSO_WM_DIAGRAM_VIRTUALLY_FRAME" val="{&quot;height&quot;:90.39992125984254,&quot;left&quot;:35.5,&quot;top&quot;:261.60007874015747,&quot;width&quot;:707.75}"/>
</p:tagLst>
</file>

<file path=ppt/tags/tag19.xml><?xml version="1.0" encoding="utf-8"?>
<p:tagLst xmlns:p="http://schemas.openxmlformats.org/presentationml/2006/main">
  <p:tag name="KSO_WM_DIAGRAM_VIRTUALLY_FRAME" val="{&quot;height&quot;:90.39992125984254,&quot;left&quot;:35.5,&quot;top&quot;:261.60007874015747,&quot;width&quot;:707.75}"/>
</p:tagLst>
</file>

<file path=ppt/tags/tag2.xml><?xml version="1.0" encoding="utf-8"?>
<p:tagLst xmlns:p="http://schemas.openxmlformats.org/presentationml/2006/main">
  <p:tag name="KSO_WM_DIAGRAM_VIRTUALLY_FRAME" val="{&quot;height&quot;:341.4399212598425,&quot;left&quot;:469.5018897637795,&quot;top&quot;:110.1427559055118,&quot;width&quot;:410.99803149606294}"/>
</p:tagLst>
</file>

<file path=ppt/tags/tag20.xml><?xml version="1.0" encoding="utf-8"?>
<p:tagLst xmlns:p="http://schemas.openxmlformats.org/presentationml/2006/main">
  <p:tag name="KSO_WM_DIAGRAM_VIRTUALLY_FRAME" val="{&quot;height&quot;:90.39992125984254,&quot;left&quot;:35.5,&quot;top&quot;:261.60007874015747,&quot;width&quot;:707.75}"/>
</p:tagLst>
</file>

<file path=ppt/tags/tag21.xml><?xml version="1.0" encoding="utf-8"?>
<p:tagLst xmlns:p="http://schemas.openxmlformats.org/presentationml/2006/main">
  <p:tag name="KSO_WM_DIAGRAM_VIRTUALLY_FRAME" val="{&quot;height&quot;:90.39992125984254,&quot;left&quot;:35.5,&quot;top&quot;:261.60007874015747,&quot;width&quot;:707.75}"/>
</p:tagLst>
</file>

<file path=ppt/tags/tag22.xml><?xml version="1.0" encoding="utf-8"?>
<p:tagLst xmlns:p="http://schemas.openxmlformats.org/presentationml/2006/main">
  <p:tag name="KSO_WM_DIAGRAM_VIRTUALLY_FRAME" val="{&quot;height&quot;:90.39992125984254,&quot;left&quot;:35.5,&quot;top&quot;:261.60007874015747,&quot;width&quot;:707.75}"/>
</p:tagLst>
</file>

<file path=ppt/tags/tag23.xml><?xml version="1.0" encoding="utf-8"?>
<p:tagLst xmlns:p="http://schemas.openxmlformats.org/presentationml/2006/main">
  <p:tag name="KSO_WM_DIAGRAM_VIRTUALLY_FRAME" val="{&quot;height&quot;:90.39992125984254,&quot;left&quot;:35.5,&quot;top&quot;:261.60007874015747,&quot;width&quot;:707.75}"/>
</p:tagLst>
</file>

<file path=ppt/tags/tag24.xml><?xml version="1.0" encoding="utf-8"?>
<p:tagLst xmlns:p="http://schemas.openxmlformats.org/presentationml/2006/main">
  <p:tag name="KSO_WM_DIAGRAM_VIRTUALLY_FRAME" val="{&quot;height&quot;:90.39992125984254,&quot;left&quot;:35.5,&quot;top&quot;:261.60007874015747,&quot;width&quot;:707.75}"/>
</p:tagLst>
</file>

<file path=ppt/tags/tag25.xml><?xml version="1.0" encoding="utf-8"?>
<p:tagLst xmlns:p="http://schemas.openxmlformats.org/presentationml/2006/main">
  <p:tag name="KSO_WM_DIAGRAM_VIRTUALLY_FRAME" val="{&quot;height&quot;:90.39992125984254,&quot;left&quot;:35.5,&quot;top&quot;:261.60007874015747,&quot;width&quot;:707.75}"/>
</p:tagLst>
</file>

<file path=ppt/tags/tag26.xml><?xml version="1.0" encoding="utf-8"?>
<p:tagLst xmlns:p="http://schemas.openxmlformats.org/presentationml/2006/main">
  <p:tag name="KSO_WM_DIAGRAM_VIRTUALLY_FRAME" val="{&quot;height&quot;:267.90055118110234,&quot;left&quot;:57.37236220472441,&quot;top&quot;:215.89944881889764,&quot;width&quot;:886.3276377952756}"/>
</p:tagLst>
</file>

<file path=ppt/tags/tag27.xml><?xml version="1.0" encoding="utf-8"?>
<p:tagLst xmlns:p="http://schemas.openxmlformats.org/presentationml/2006/main">
  <p:tag name="KSO_WM_DIAGRAM_VIRTUALLY_FRAME" val="{&quot;height&quot;:267.90055118110234,&quot;left&quot;:57.37236220472441,&quot;top&quot;:215.89944881889764,&quot;width&quot;:886.3276377952756}"/>
</p:tagLst>
</file>

<file path=ppt/tags/tag28.xml><?xml version="1.0" encoding="utf-8"?>
<p:tagLst xmlns:p="http://schemas.openxmlformats.org/presentationml/2006/main">
  <p:tag name="KSO_WM_DIAGRAM_VIRTUALLY_FRAME" val="{&quot;height&quot;:267.90055118110234,&quot;left&quot;:57.37236220472441,&quot;top&quot;:215.89944881889764,&quot;width&quot;:886.3276377952756}"/>
</p:tagLst>
</file>

<file path=ppt/tags/tag29.xml><?xml version="1.0" encoding="utf-8"?>
<p:tagLst xmlns:p="http://schemas.openxmlformats.org/presentationml/2006/main">
  <p:tag name="KSO_WM_DIAGRAM_VIRTUALLY_FRAME" val="{&quot;height&quot;:267.90055118110234,&quot;left&quot;:57.37236220472441,&quot;top&quot;:215.89944881889764,&quot;width&quot;:886.3276377952756}"/>
</p:tagLst>
</file>

<file path=ppt/tags/tag3.xml><?xml version="1.0" encoding="utf-8"?>
<p:tagLst xmlns:p="http://schemas.openxmlformats.org/presentationml/2006/main">
  <p:tag name="KSO_WM_DIAGRAM_VIRTUALLY_FRAME" val="{&quot;height&quot;:341.4399212598425,&quot;left&quot;:469.5018897637795,&quot;top&quot;:110.1427559055118,&quot;width&quot;:410.99803149606294}"/>
</p:tagLst>
</file>

<file path=ppt/tags/tag30.xml><?xml version="1.0" encoding="utf-8"?>
<p:tagLst xmlns:p="http://schemas.openxmlformats.org/presentationml/2006/main">
  <p:tag name="KSO_WM_DIAGRAM_VIRTUALLY_FRAME" val="{&quot;height&quot;:298.05,&quot;left&quot;:238.05,&quot;top&quot;:131.2,&quot;width&quot;:473.15}"/>
</p:tagLst>
</file>

<file path=ppt/tags/tag31.xml><?xml version="1.0" encoding="utf-8"?>
<p:tagLst xmlns:p="http://schemas.openxmlformats.org/presentationml/2006/main">
  <p:tag name="KSO_WM_DIAGRAM_VIRTUALLY_FRAME" val="{&quot;height&quot;:228,&quot;left&quot;:20,&quot;top&quot;:164,&quot;width&quot;:922}"/>
</p:tagLst>
</file>

<file path=ppt/tags/tag32.xml><?xml version="1.0" encoding="utf-8"?>
<p:tagLst xmlns:p="http://schemas.openxmlformats.org/presentationml/2006/main">
  <p:tag name="KSO_WM_DIAGRAM_VIRTUALLY_FRAME" val="{&quot;height&quot;:228,&quot;left&quot;:20,&quot;top&quot;:164,&quot;width&quot;:922}"/>
</p:tagLst>
</file>

<file path=ppt/tags/tag33.xml><?xml version="1.0" encoding="utf-8"?>
<p:tagLst xmlns:p="http://schemas.openxmlformats.org/presentationml/2006/main">
  <p:tag name="KSO_WM_DIAGRAM_VIRTUALLY_FRAME" val="{&quot;height&quot;:228,&quot;left&quot;:20,&quot;top&quot;:164,&quot;width&quot;:922}"/>
</p:tagLst>
</file>

<file path=ppt/tags/tag34.xml><?xml version="1.0" encoding="utf-8"?>
<p:tagLst xmlns:p="http://schemas.openxmlformats.org/presentationml/2006/main">
  <p:tag name="KSO_WM_DIAGRAM_VIRTUALLY_FRAME" val="{&quot;height&quot;:228,&quot;left&quot;:20,&quot;top&quot;:164,&quot;width&quot;:922}"/>
</p:tagLst>
</file>

<file path=ppt/tags/tag35.xml><?xml version="1.0" encoding="utf-8"?>
<p:tagLst xmlns:p="http://schemas.openxmlformats.org/presentationml/2006/main">
  <p:tag name="KSO_WM_DIAGRAM_VIRTUALLY_FRAME" val="{&quot;height&quot;:228,&quot;left&quot;:20,&quot;top&quot;:164,&quot;width&quot;:922}"/>
</p:tagLst>
</file>

<file path=ppt/tags/tag36.xml><?xml version="1.0" encoding="utf-8"?>
<p:tagLst xmlns:p="http://schemas.openxmlformats.org/presentationml/2006/main">
  <p:tag name="KSO_WM_DIAGRAM_VIRTUALLY_FRAME" val="{&quot;height&quot;:228,&quot;left&quot;:20,&quot;top&quot;:164,&quot;width&quot;:922}"/>
</p:tagLst>
</file>

<file path=ppt/tags/tag37.xml><?xml version="1.0" encoding="utf-8"?>
<p:tagLst xmlns:p="http://schemas.openxmlformats.org/presentationml/2006/main">
  <p:tag name="KSO_WM_DIAGRAM_VIRTUALLY_FRAME" val="{&quot;height&quot;:228,&quot;left&quot;:20,&quot;top&quot;:164,&quot;width&quot;:922}"/>
</p:tagLst>
</file>

<file path=ppt/tags/tag38.xml><?xml version="1.0" encoding="utf-8"?>
<p:tagLst xmlns:p="http://schemas.openxmlformats.org/presentationml/2006/main">
  <p:tag name="KSO_WM_DIAGRAM_VIRTUALLY_FRAME" val="{&quot;height&quot;:228,&quot;left&quot;:20,&quot;top&quot;:164,&quot;width&quot;:922}"/>
</p:tagLst>
</file>

<file path=ppt/tags/tag39.xml><?xml version="1.0" encoding="utf-8"?>
<p:tagLst xmlns:p="http://schemas.openxmlformats.org/presentationml/2006/main">
  <p:tag name="KSO_WM_DIAGRAM_VIRTUALLY_FRAME" val="{&quot;height&quot;:228,&quot;left&quot;:20,&quot;top&quot;:164,&quot;width&quot;:922}"/>
</p:tagLst>
</file>

<file path=ppt/tags/tag4.xml><?xml version="1.0" encoding="utf-8"?>
<p:tagLst xmlns:p="http://schemas.openxmlformats.org/presentationml/2006/main">
  <p:tag name="KSO_WM_DIAGRAM_VIRTUALLY_FRAME" val="{&quot;height&quot;:341.4399212598425,&quot;left&quot;:469.5018897637795,&quot;top&quot;:110.1427559055118,&quot;width&quot;:410.99803149606294}"/>
</p:tagLst>
</file>

<file path=ppt/tags/tag40.xml><?xml version="1.0" encoding="utf-8"?>
<p:tagLst xmlns:p="http://schemas.openxmlformats.org/presentationml/2006/main">
  <p:tag name="KSO_WM_DIAGRAM_VIRTUALLY_FRAME" val="{&quot;height&quot;:228,&quot;left&quot;:20,&quot;top&quot;:164,&quot;width&quot;:922}"/>
</p:tagLst>
</file>

<file path=ppt/tags/tag41.xml><?xml version="1.0" encoding="utf-8"?>
<p:tagLst xmlns:p="http://schemas.openxmlformats.org/presentationml/2006/main">
  <p:tag name="KSO_WM_DIAGRAM_VIRTUALLY_FRAME" val="{&quot;height&quot;:84,&quot;left&quot;:60,&quot;top&quot;:236,&quot;width&quot;:840}"/>
</p:tagLst>
</file>

<file path=ppt/tags/tag42.xml><?xml version="1.0" encoding="utf-8"?>
<p:tagLst xmlns:p="http://schemas.openxmlformats.org/presentationml/2006/main">
  <p:tag name="KSO_WM_DIAGRAM_VIRTUALLY_FRAME" val="{&quot;height&quot;:84,&quot;left&quot;:60,&quot;top&quot;:236,&quot;width&quot;:840}"/>
</p:tagLst>
</file>

<file path=ppt/tags/tag43.xml><?xml version="1.0" encoding="utf-8"?>
<p:tagLst xmlns:p="http://schemas.openxmlformats.org/presentationml/2006/main">
  <p:tag name="KSO_WM_DIAGRAM_VIRTUALLY_FRAME" val="{&quot;height&quot;:84,&quot;left&quot;:60,&quot;top&quot;:236,&quot;width&quot;:840}"/>
</p:tagLst>
</file>

<file path=ppt/tags/tag44.xml><?xml version="1.0" encoding="utf-8"?>
<p:tagLst xmlns:p="http://schemas.openxmlformats.org/presentationml/2006/main">
  <p:tag name="KSO_WM_DIAGRAM_VIRTUALLY_FRAME" val="{&quot;height&quot;:84,&quot;left&quot;:60,&quot;top&quot;:236,&quot;width&quot;:840}"/>
</p:tagLst>
</file>

<file path=ppt/tags/tag45.xml><?xml version="1.0" encoding="utf-8"?>
<p:tagLst xmlns:p="http://schemas.openxmlformats.org/presentationml/2006/main">
  <p:tag name="KSO_WM_DIAGRAM_VIRTUALLY_FRAME" val="{&quot;height&quot;:84,&quot;left&quot;:60,&quot;top&quot;:236,&quot;width&quot;:840}"/>
</p:tagLst>
</file>

<file path=ppt/tags/tag46.xml><?xml version="1.0" encoding="utf-8"?>
<p:tagLst xmlns:p="http://schemas.openxmlformats.org/presentationml/2006/main">
  <p:tag name="KSO_WM_DIAGRAM_VIRTUALLY_FRAME" val="{&quot;height&quot;:84,&quot;left&quot;:60,&quot;top&quot;:236,&quot;width&quot;:840}"/>
</p:tagLst>
</file>

<file path=ppt/tags/tag47.xml><?xml version="1.0" encoding="utf-8"?>
<p:tagLst xmlns:p="http://schemas.openxmlformats.org/presentationml/2006/main">
  <p:tag name="KSO_WM_DIAGRAM_VIRTUALLY_FRAME" val="{&quot;height&quot;:84,&quot;left&quot;:60,&quot;top&quot;:236,&quot;width&quot;:840}"/>
</p:tagLst>
</file>

<file path=ppt/tags/tag48.xml><?xml version="1.0" encoding="utf-8"?>
<p:tagLst xmlns:p="http://schemas.openxmlformats.org/presentationml/2006/main">
  <p:tag name="KSO_WM_DIAGRAM_VIRTUALLY_FRAME" val="{&quot;height&quot;:84,&quot;left&quot;:60,&quot;top&quot;:236,&quot;width&quot;:840}"/>
</p:tagLst>
</file>

<file path=ppt/tags/tag49.xml><?xml version="1.0" encoding="utf-8"?>
<p:tagLst xmlns:p="http://schemas.openxmlformats.org/presentationml/2006/main">
  <p:tag name="KSO_WM_DIAGRAM_VIRTUALLY_FRAME" val="{&quot;height&quot;:84,&quot;left&quot;:60,&quot;top&quot;:236,&quot;width&quot;:840}"/>
</p:tagLst>
</file>

<file path=ppt/tags/tag5.xml><?xml version="1.0" encoding="utf-8"?>
<p:tagLst xmlns:p="http://schemas.openxmlformats.org/presentationml/2006/main">
  <p:tag name="KSO_WM_DIAGRAM_VIRTUALLY_FRAME" val="{&quot;height&quot;:341.4399212598425,&quot;left&quot;:469.5018897637795,&quot;top&quot;:110.1427559055118,&quot;width&quot;:410.99803149606294}"/>
</p:tagLst>
</file>

<file path=ppt/tags/tag50.xml><?xml version="1.0" encoding="utf-8"?>
<p:tagLst xmlns:p="http://schemas.openxmlformats.org/presentationml/2006/main">
  <p:tag name="KSO_WM_DIAGRAM_VIRTUALLY_FRAME" val="{&quot;height&quot;:84,&quot;left&quot;:60,&quot;top&quot;:236,&quot;width&quot;:840}"/>
</p:tagLst>
</file>

<file path=ppt/tags/tag51.xml><?xml version="1.0" encoding="utf-8"?>
<p:tagLst xmlns:p="http://schemas.openxmlformats.org/presentationml/2006/main">
  <p:tag name="KSO_WM_DIAGRAM_VIRTUALLY_FRAME" val="{&quot;height&quot;:84,&quot;left&quot;:60,&quot;top&quot;:236,&quot;width&quot;:840}"/>
</p:tagLst>
</file>

<file path=ppt/tags/tag52.xml><?xml version="1.0" encoding="utf-8"?>
<p:tagLst xmlns:p="http://schemas.openxmlformats.org/presentationml/2006/main">
  <p:tag name="KSO_WM_DIAGRAM_VIRTUALLY_FRAME" val="{&quot;height&quot;:84,&quot;left&quot;:60,&quot;top&quot;:236,&quot;width&quot;:840}"/>
</p:tagLst>
</file>

<file path=ppt/tags/tag53.xml><?xml version="1.0" encoding="utf-8"?>
<p:tagLst xmlns:p="http://schemas.openxmlformats.org/presentationml/2006/main">
  <p:tag name="KSO_WM_DIAGRAM_VIRTUALLY_FRAME" val="{&quot;height&quot;:84,&quot;left&quot;:60,&quot;top&quot;:236,&quot;width&quot;:840}"/>
</p:tagLst>
</file>

<file path=ppt/tags/tag54.xml><?xml version="1.0" encoding="utf-8"?>
<p:tagLst xmlns:p="http://schemas.openxmlformats.org/presentationml/2006/main">
  <p:tag name="KSO_WM_DIAGRAM_VIRTUALLY_FRAME" val="{&quot;height&quot;:84,&quot;left&quot;:60,&quot;top&quot;:236,&quot;width&quot;:840}"/>
</p:tagLst>
</file>

<file path=ppt/tags/tag55.xml><?xml version="1.0" encoding="utf-8"?>
<p:tagLst xmlns:p="http://schemas.openxmlformats.org/presentationml/2006/main">
  <p:tag name="KSO_WM_DIAGRAM_VIRTUALLY_FRAME" val="{&quot;height&quot;:84,&quot;left&quot;:60,&quot;top&quot;:236,&quot;width&quot;:840}"/>
</p:tagLst>
</file>

<file path=ppt/tags/tag56.xml><?xml version="1.0" encoding="utf-8"?>
<p:tagLst xmlns:p="http://schemas.openxmlformats.org/presentationml/2006/main">
  <p:tag name="KSO_WM_DIAGRAM_VIRTUALLY_FRAME" val="{&quot;height&quot;:84,&quot;left&quot;:60,&quot;top&quot;:236,&quot;width&quot;:840}"/>
</p:tagLst>
</file>

<file path=ppt/tags/tag57.xml><?xml version="1.0" encoding="utf-8"?>
<p:tagLst xmlns:p="http://schemas.openxmlformats.org/presentationml/2006/main">
  <p:tag name="KSO_WM_DIAGRAM_VIRTUALLY_FRAME" val="{&quot;height&quot;:84,&quot;left&quot;:60,&quot;top&quot;:236,&quot;width&quot;:840}"/>
</p:tagLst>
</file>

<file path=ppt/tags/tag58.xml><?xml version="1.0" encoding="utf-8"?>
<p:tagLst xmlns:p="http://schemas.openxmlformats.org/presentationml/2006/main">
  <p:tag name="KSO_WM_DIAGRAM_VIRTUALLY_FRAME" val="{&quot;height&quot;:228,&quot;left&quot;:20,&quot;top&quot;:218,&quot;width&quot;:436}"/>
</p:tagLst>
</file>

<file path=ppt/tags/tag59.xml><?xml version="1.0" encoding="utf-8"?>
<p:tagLst xmlns:p="http://schemas.openxmlformats.org/presentationml/2006/main">
  <p:tag name="KSO_WM_DIAGRAM_VIRTUALLY_FRAME" val="{&quot;height&quot;:228,&quot;left&quot;:20,&quot;top&quot;:218,&quot;width&quot;:436}"/>
</p:tagLst>
</file>

<file path=ppt/tags/tag6.xml><?xml version="1.0" encoding="utf-8"?>
<p:tagLst xmlns:p="http://schemas.openxmlformats.org/presentationml/2006/main">
  <p:tag name="KSO_WM_DIAGRAM_VIRTUALLY_FRAME" val="{&quot;height&quot;:341.4399212598425,&quot;left&quot;:469.5018897637795,&quot;top&quot;:110.1427559055118,&quot;width&quot;:410.99803149606294}"/>
</p:tagLst>
</file>

<file path=ppt/tags/tag60.xml><?xml version="1.0" encoding="utf-8"?>
<p:tagLst xmlns:p="http://schemas.openxmlformats.org/presentationml/2006/main">
  <p:tag name="KSO_WM_DIAGRAM_VIRTUALLY_FRAME" val="{&quot;height&quot;:228,&quot;left&quot;:20,&quot;top&quot;:218,&quot;width&quot;:436}"/>
</p:tagLst>
</file>

<file path=ppt/tags/tag61.xml><?xml version="1.0" encoding="utf-8"?>
<p:tagLst xmlns:p="http://schemas.openxmlformats.org/presentationml/2006/main">
  <p:tag name="KSO_WM_DIAGRAM_VIRTUALLY_FRAME" val="{&quot;height&quot;:228,&quot;left&quot;:20,&quot;top&quot;:218,&quot;width&quot;:436}"/>
</p:tagLst>
</file>

<file path=ppt/tags/tag62.xml><?xml version="1.0" encoding="utf-8"?>
<p:tagLst xmlns:p="http://schemas.openxmlformats.org/presentationml/2006/main">
  <p:tag name="KSO_WM_DIAGRAM_VIRTUALLY_FRAME" val="{&quot;height&quot;:228,&quot;left&quot;:20,&quot;top&quot;:218,&quot;width&quot;:436}"/>
</p:tagLst>
</file>

<file path=ppt/tags/tag63.xml><?xml version="1.0" encoding="utf-8"?>
<p:tagLst xmlns:p="http://schemas.openxmlformats.org/presentationml/2006/main">
  <p:tag name="KSO_WM_DIAGRAM_VIRTUALLY_FRAME" val="{&quot;height&quot;:228,&quot;left&quot;:20,&quot;top&quot;:218,&quot;width&quot;:436}"/>
</p:tagLst>
</file>

<file path=ppt/tags/tag64.xml><?xml version="1.0" encoding="utf-8"?>
<p:tagLst xmlns:p="http://schemas.openxmlformats.org/presentationml/2006/main">
  <p:tag name="KSO_WM_DIAGRAM_VIRTUALLY_FRAME" val="{&quot;height&quot;:228,&quot;left&quot;:20,&quot;top&quot;:218,&quot;width&quot;:436}"/>
</p:tagLst>
</file>

<file path=ppt/tags/tag65.xml><?xml version="1.0" encoding="utf-8"?>
<p:tagLst xmlns:p="http://schemas.openxmlformats.org/presentationml/2006/main">
  <p:tag name="KSO_WM_DIAGRAM_VIRTUALLY_FRAME" val="{&quot;height&quot;:228,&quot;left&quot;:20,&quot;top&quot;:218,&quot;width&quot;:436}"/>
</p:tagLst>
</file>

<file path=ppt/tags/tag66.xml><?xml version="1.0" encoding="utf-8"?>
<p:tagLst xmlns:p="http://schemas.openxmlformats.org/presentationml/2006/main">
  <p:tag name="KSO_WM_DIAGRAM_VIRTUALLY_FRAME" val="{&quot;height&quot;:228,&quot;left&quot;:20,&quot;top&quot;:218,&quot;width&quot;:436}"/>
</p:tagLst>
</file>

<file path=ppt/tags/tag67.xml><?xml version="1.0" encoding="utf-8"?>
<p:tagLst xmlns:p="http://schemas.openxmlformats.org/presentationml/2006/main">
  <p:tag name="ISPRING_RESOURCE_PATHS_HASH_PRESENTER" val="1cfe325ac88af4cb1e315171a86c19382325f4f"/>
</p:tagLst>
</file>

<file path=ppt/tags/tag7.xml><?xml version="1.0" encoding="utf-8"?>
<p:tagLst xmlns:p="http://schemas.openxmlformats.org/presentationml/2006/main">
  <p:tag name="KSO_WM_DIAGRAM_VIRTUALLY_FRAME" val="{&quot;height&quot;:341.4399212598425,&quot;left&quot;:469.5018897637795,&quot;top&quot;:110.1427559055118,&quot;width&quot;:410.99803149606294}"/>
</p:tagLst>
</file>

<file path=ppt/tags/tag8.xml><?xml version="1.0" encoding="utf-8"?>
<p:tagLst xmlns:p="http://schemas.openxmlformats.org/presentationml/2006/main">
  <p:tag name="KSO_WM_DIAGRAM_VIRTUALLY_FRAME" val="{&quot;height&quot;:341.4399212598425,&quot;left&quot;:469.5018897637795,&quot;top&quot;:110.1427559055118,&quot;width&quot;:410.99803149606294}"/>
</p:tagLst>
</file>

<file path=ppt/tags/tag9.xml><?xml version="1.0" encoding="utf-8"?>
<p:tagLst xmlns:p="http://schemas.openxmlformats.org/presentationml/2006/main">
  <p:tag name="KSO_WM_DIAGRAM_VIRTUALLY_FRAME" val="{&quot;height&quot;:341.4399212598425,&quot;left&quot;:469.5018897637795,&quot;top&quot;:110.1427559055118,&quot;width&quot;:410.99803149606294}"/>
</p:tagLst>
</file>

<file path=ppt/theme/theme1.xml><?xml version="1.0" encoding="utf-8"?>
<a:theme xmlns:a="http://schemas.openxmlformats.org/drawingml/2006/main" name="Office 主题">
  <a:themeElements>
    <a:clrScheme name="自定义 1">
      <a:dk1>
        <a:srgbClr val="111111"/>
      </a:dk1>
      <a:lt1>
        <a:srgbClr val="FFFFFF"/>
      </a:lt1>
      <a:dk2>
        <a:srgbClr val="7F7F7F"/>
      </a:dk2>
      <a:lt2>
        <a:srgbClr val="D8D8D8"/>
      </a:lt2>
      <a:accent1>
        <a:srgbClr val="455273"/>
      </a:accent1>
      <a:accent2>
        <a:srgbClr val="E7C17D"/>
      </a:accent2>
      <a:accent3>
        <a:srgbClr val="5DABA8"/>
      </a:accent3>
      <a:accent4>
        <a:srgbClr val="F64329"/>
      </a:accent4>
      <a:accent5>
        <a:srgbClr val="ABCE2C"/>
      </a:accent5>
      <a:accent6>
        <a:srgbClr val="DFD508"/>
      </a:accent6>
      <a:hlink>
        <a:srgbClr val="222A35"/>
      </a:hlink>
      <a:folHlink>
        <a:srgbClr val="7F6000"/>
      </a:folHlink>
    </a:clrScheme>
    <a:fontScheme name="Lizzysu-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2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3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4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1672</Words>
  <Application>WPS 演示</Application>
  <PresentationFormat>宽屏</PresentationFormat>
  <Paragraphs>242</Paragraphs>
  <Slides>13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Arial Unicode MS</vt:lpstr>
      <vt:lpstr>Calibri</vt:lpstr>
      <vt:lpstr>Impact</vt:lpstr>
      <vt:lpstr>Noto Sans SC</vt:lpstr>
      <vt:lpstr>Noto Sans SC</vt:lpstr>
      <vt:lpstr>方正兰亭黑简体</vt:lpstr>
      <vt:lpstr>Wingdings</vt:lpstr>
      <vt:lpstr>Arial Unicode MS</vt:lpstr>
      <vt:lpstr>黑体</vt:lpstr>
      <vt:lpstr>ui-sans-serif</vt:lpstr>
      <vt:lpstr>Segoe Print</vt:lpstr>
      <vt:lpstr>华文黑体</vt:lpstr>
      <vt:lpstr>MiSans</vt:lpstr>
      <vt:lpstr>MiSans</vt:lpstr>
      <vt:lpstr>MingLiU-ExtB</vt:lpstr>
      <vt:lpstr>Office 主题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锐旗设计；https://9ppt.taobao.com
</dc:description>
  <cp:lastModifiedBy>Calm.</cp:lastModifiedBy>
  <cp:revision>2391</cp:revision>
  <dcterms:created xsi:type="dcterms:W3CDTF">2014-10-29T09:18:00Z</dcterms:created>
  <dcterms:modified xsi:type="dcterms:W3CDTF">2025-11-11T14:46:55Z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BE023A3FB45F4409BF3C7037700DDFC3_13</vt:lpwstr>
  </property>
  <property fmtid="{D5CDD505-2E9C-101B-9397-08002B2CF9AE}" pid="3" name="KSOProductBuildVer">
    <vt:lpwstr>2052-12.1.0.21541</vt:lpwstr>
  </property>
</Properties>
</file>